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71" r:id="rId4"/>
    <p:sldId id="258" r:id="rId5"/>
    <p:sldId id="264" r:id="rId6"/>
    <p:sldId id="265" r:id="rId7"/>
    <p:sldId id="266" r:id="rId8"/>
    <p:sldId id="267" r:id="rId9"/>
    <p:sldId id="272" r:id="rId10"/>
    <p:sldId id="274" r:id="rId11"/>
    <p:sldId id="273" r:id="rId12"/>
    <p:sldId id="268" r:id="rId13"/>
    <p:sldId id="276" r:id="rId14"/>
    <p:sldId id="278" r:id="rId15"/>
    <p:sldId id="279" r:id="rId16"/>
    <p:sldId id="262" r:id="rId17"/>
    <p:sldId id="280" r:id="rId18"/>
  </p:sldIdLst>
  <p:sldSz cx="9144000" cy="6858000" type="screen4x3"/>
  <p:notesSz cx="6858000" cy="9144000"/>
  <p:embeddedFontLst>
    <p:embeddedFont>
      <p:font typeface="Calibri" panose="020F0502020204030204" pitchFamily="34" charset="0"/>
      <p:regular r:id="rId19"/>
      <p:bold r:id="rId20"/>
      <p:italic r:id="rId21"/>
      <p:boldItalic r:id="rId22"/>
    </p:embeddedFont>
    <p:embeddedFont>
      <p:font typeface="아리따-돋움(TTF)-SemiBold" panose="02020603020101020101" pitchFamily="18" charset="-127"/>
      <p:regular r:id="rId23"/>
    </p:embeddedFont>
    <p:embeddedFont>
      <p:font typeface="맑은 고딕" panose="020B0503020000020004" pitchFamily="50" charset="-127"/>
      <p:regular r:id="rId24"/>
      <p:bold r:id="rId25"/>
    </p:embeddedFont>
    <p:embeddedFont>
      <p:font typeface="Cambria Math" panose="02040503050406030204" pitchFamily="18" charset="0"/>
      <p:regular r:id="rId26"/>
    </p:embeddedFont>
    <p:embeddedFont>
      <p:font typeface="HY헤드라인M" panose="02030600000101010101" pitchFamily="18" charset="-127"/>
      <p:regular r:id="rId27"/>
    </p:embeddedFont>
    <p:embeddedFont>
      <p:font typeface="아리따-돋움(TTF)-Bold" panose="02020603020101020101" pitchFamily="18" charset="-127"/>
      <p:regular r:id="rId28"/>
    </p:embeddedFont>
    <p:embeddedFont>
      <p:font typeface="Calibri Light" panose="020F0302020204030204" pitchFamily="34" charset="0"/>
      <p:regular r:id="rId29"/>
      <p:italic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443B"/>
    <a:srgbClr val="F1EADD"/>
    <a:srgbClr val="E3F3DB"/>
    <a:srgbClr val="F4EFDA"/>
    <a:srgbClr val="F7F7F7"/>
    <a:srgbClr val="344851"/>
    <a:srgbClr val="FDEEE3"/>
    <a:srgbClr val="ED7D31"/>
    <a:srgbClr val="FED6CA"/>
    <a:srgbClr val="9E0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13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smtClean="0"/>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en-US" dirty="0"/>
          </a:p>
        </p:txBody>
      </p:sp>
      <p:sp>
        <p:nvSpPr>
          <p:cNvPr id="4" name="Date Placeholder 3"/>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391724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3645273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smtClean="0"/>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613199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4213598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smtClean="0"/>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Date Placeholder 3"/>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42693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Date Placeholder 4"/>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933885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7" name="Date Placeholder 6"/>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210276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t>마스터 제목 스타일 편집</a:t>
            </a:r>
            <a:endParaRPr lang="en-US" dirty="0"/>
          </a:p>
        </p:txBody>
      </p:sp>
      <p:sp>
        <p:nvSpPr>
          <p:cNvPr id="3" name="Date Placeholder 2"/>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278076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205945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3893641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smtClean="0"/>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smtClean="0"/>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Date Placeholder 4"/>
          <p:cNvSpPr>
            <a:spLocks noGrp="1"/>
          </p:cNvSpPr>
          <p:nvPr>
            <p:ph type="dt" sz="half" idx="10"/>
          </p:nvPr>
        </p:nvSpPr>
        <p:spPr/>
        <p:txBody>
          <a:bodyPr/>
          <a:lstStyle/>
          <a:p>
            <a:fld id="{0AC10DED-3F2E-488D-9819-671FA8C78BB1}" type="datetimeFigureOut">
              <a:rPr lang="ko-KR" altLang="en-US" smtClean="0"/>
              <a:t>2017-05-24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1659287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smtClean="0"/>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C10DED-3F2E-488D-9819-671FA8C78BB1}" type="datetimeFigureOut">
              <a:rPr lang="ko-KR" altLang="en-US" smtClean="0"/>
              <a:t>2017-05-24</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81AE23-9757-437B-812D-5C052007FA26}" type="slidenum">
              <a:rPr lang="ko-KR" altLang="en-US" smtClean="0"/>
              <a:t>‹#›</a:t>
            </a:fld>
            <a:endParaRPr lang="ko-KR" altLang="en-US"/>
          </a:p>
        </p:txBody>
      </p:sp>
    </p:spTree>
    <p:extLst>
      <p:ext uri="{BB962C8B-B14F-4D97-AF65-F5344CB8AC3E}">
        <p14:creationId xmlns:p14="http://schemas.microsoft.com/office/powerpoint/2010/main" val="2468450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Speaker at Business Conference and Presentation. Audience at the conference hall."/>
          <p:cNvPicPr>
            <a:picLocks noChangeAspect="1" noChangeArrowheads="1"/>
          </p:cNvPicPr>
          <p:nvPr/>
        </p:nvPicPr>
        <p:blipFill rotWithShape="1">
          <a:blip r:embed="rId2" cstate="print">
            <a:grayscl/>
            <a:extLst>
              <a:ext uri="{28A0092B-C50C-407E-A947-70E740481C1C}">
                <a14:useLocalDpi xmlns:a14="http://schemas.microsoft.com/office/drawing/2010/main" val="0"/>
              </a:ext>
            </a:extLst>
          </a:blip>
          <a:srcRect l="-139" t="-1" r="12350" b="-43"/>
          <a:stretch/>
        </p:blipFill>
        <p:spPr bwMode="auto">
          <a:xfrm>
            <a:off x="0" y="2526949"/>
            <a:ext cx="9077326" cy="4250712"/>
          </a:xfrm>
          <a:prstGeom prst="rect">
            <a:avLst/>
          </a:prstGeom>
          <a:noFill/>
          <a:extLst>
            <a:ext uri="{909E8E84-426E-40DD-AFC4-6F175D3DCCD1}">
              <a14:hiddenFill xmlns:a14="http://schemas.microsoft.com/office/drawing/2010/main">
                <a:solidFill>
                  <a:srgbClr val="FFFFFF"/>
                </a:solidFill>
              </a14:hiddenFill>
            </a:ext>
          </a:extLst>
        </p:spPr>
      </p:pic>
      <p:sp>
        <p:nvSpPr>
          <p:cNvPr id="13" name="직사각형 12"/>
          <p:cNvSpPr/>
          <p:nvPr/>
        </p:nvSpPr>
        <p:spPr>
          <a:xfrm>
            <a:off x="-1" y="2526949"/>
            <a:ext cx="9144001" cy="4250712"/>
          </a:xfrm>
          <a:prstGeom prst="rect">
            <a:avLst/>
          </a:prstGeom>
          <a:solidFill>
            <a:srgbClr val="D7E0CE">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액자 13"/>
          <p:cNvSpPr/>
          <p:nvPr/>
        </p:nvSpPr>
        <p:spPr>
          <a:xfrm>
            <a:off x="0" y="0"/>
            <a:ext cx="9144000" cy="6858000"/>
          </a:xfrm>
          <a:prstGeom prst="frame">
            <a:avLst>
              <a:gd name="adj1" fmla="val 1250"/>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326266" y="688528"/>
            <a:ext cx="8376990" cy="1428653"/>
            <a:chOff x="181898" y="837163"/>
            <a:chExt cx="8376990" cy="1428653"/>
          </a:xfrm>
        </p:grpSpPr>
        <p:pic>
          <p:nvPicPr>
            <p:cNvPr id="15" name="그림 14"/>
            <p:cNvPicPr>
              <a:picLocks noChangeAspect="1"/>
            </p:cNvPicPr>
            <p:nvPr/>
          </p:nvPicPr>
          <p:blipFill rotWithShape="1">
            <a:blip r:embed="rId3">
              <a:extLst>
                <a:ext uri="{28A0092B-C50C-407E-A947-70E740481C1C}">
                  <a14:useLocalDpi xmlns:a14="http://schemas.microsoft.com/office/drawing/2010/main" val="0"/>
                </a:ext>
              </a:extLst>
            </a:blip>
            <a:srcRect l="32404" t="35677" r="33511" b="44670"/>
            <a:stretch/>
          </p:blipFill>
          <p:spPr>
            <a:xfrm>
              <a:off x="181898" y="963277"/>
              <a:ext cx="1821197" cy="1050066"/>
            </a:xfrm>
            <a:prstGeom prst="rect">
              <a:avLst/>
            </a:prstGeom>
          </p:spPr>
        </p:pic>
        <p:grpSp>
          <p:nvGrpSpPr>
            <p:cNvPr id="16" name="그룹 15"/>
            <p:cNvGrpSpPr/>
            <p:nvPr/>
          </p:nvGrpSpPr>
          <p:grpSpPr>
            <a:xfrm>
              <a:off x="2189837" y="837163"/>
              <a:ext cx="6369051" cy="1428653"/>
              <a:chOff x="2954831" y="38223"/>
              <a:chExt cx="2979601" cy="1428653"/>
            </a:xfrm>
          </p:grpSpPr>
          <p:sp>
            <p:nvSpPr>
              <p:cNvPr id="17" name="직사각형 16"/>
              <p:cNvSpPr/>
              <p:nvPr/>
            </p:nvSpPr>
            <p:spPr>
              <a:xfrm>
                <a:off x="2954831" y="38223"/>
                <a:ext cx="2979601" cy="584775"/>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3200" dirty="0" smtClean="0">
                    <a:ln>
                      <a:solidFill>
                        <a:schemeClr val="accent1">
                          <a:alpha val="0"/>
                        </a:schemeClr>
                      </a:solidFill>
                    </a:ln>
                    <a:solidFill>
                      <a:srgbClr val="344851"/>
                    </a:solidFill>
                    <a:latin typeface="아리따-돋움(TTF)-Bold" panose="02020603020101020101" pitchFamily="18" charset="-127"/>
                    <a:ea typeface="아리따-돋움(TTF)-Bold" panose="02020603020101020101" pitchFamily="18" charset="-127"/>
                  </a:rPr>
                  <a:t>CNN</a:t>
                </a:r>
                <a:r>
                  <a:rPr lang="ko-KR" altLang="en-US" sz="3200" dirty="0" smtClean="0">
                    <a:ln>
                      <a:solidFill>
                        <a:schemeClr val="accent1">
                          <a:alpha val="0"/>
                        </a:schemeClr>
                      </a:solidFill>
                    </a:ln>
                    <a:solidFill>
                      <a:srgbClr val="344851"/>
                    </a:solidFill>
                    <a:latin typeface="아리따-돋움(TTF)-Bold" panose="02020603020101020101" pitchFamily="18" charset="-127"/>
                    <a:ea typeface="아리따-돋움(TTF)-Bold" panose="02020603020101020101" pitchFamily="18" charset="-127"/>
                  </a:rPr>
                  <a:t>을 이용한 차량 센서데이터 분류</a:t>
                </a:r>
                <a:endParaRPr lang="ko-KR" altLang="en-US" sz="3200" dirty="0">
                  <a:ln>
                    <a:solidFill>
                      <a:schemeClr val="accent1">
                        <a:alpha val="0"/>
                      </a:schemeClr>
                    </a:solidFill>
                  </a:ln>
                  <a:solidFill>
                    <a:srgbClr val="344851"/>
                  </a:solidFill>
                  <a:latin typeface="아리따-돋움(TTF)-Bold" panose="02020603020101020101" pitchFamily="18" charset="-127"/>
                  <a:ea typeface="아리따-돋움(TTF)-Bold" panose="02020603020101020101" pitchFamily="18" charset="-127"/>
                </a:endParaRPr>
              </a:p>
            </p:txBody>
          </p:sp>
          <p:sp>
            <p:nvSpPr>
              <p:cNvPr id="18" name="직사각형 17"/>
              <p:cNvSpPr/>
              <p:nvPr/>
            </p:nvSpPr>
            <p:spPr>
              <a:xfrm>
                <a:off x="2970675" y="694870"/>
                <a:ext cx="2327917" cy="772006"/>
              </a:xfrm>
              <a:prstGeom prst="rect">
                <a:avLst/>
              </a:prstGeom>
            </p:spPr>
            <p:txBody>
              <a:bodyPr wrap="none">
                <a:spAutoFit/>
              </a:bodyPr>
              <a:lstStyle/>
              <a:p>
                <a:pPr>
                  <a:spcBef>
                    <a:spcPts val="500"/>
                  </a:spcBef>
                </a:pPr>
                <a:r>
                  <a:rPr lang="ko-KR" altLang="en-US"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명지대학교 산업경영공학과 </a:t>
                </a:r>
                <a:r>
                  <a:rPr lang="en-US" altLang="ko-KR"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 2017-05-25</a:t>
                </a:r>
              </a:p>
              <a:p>
                <a:pPr>
                  <a:spcBef>
                    <a:spcPts val="500"/>
                  </a:spcBef>
                </a:pPr>
                <a:r>
                  <a:rPr lang="ko-KR" altLang="en-US" sz="2000" dirty="0" err="1"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송낙윤</a:t>
                </a:r>
                <a:r>
                  <a:rPr lang="en-US" altLang="ko-KR"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 </a:t>
                </a:r>
                <a:r>
                  <a:rPr lang="ko-KR" altLang="en-US"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윤동희</a:t>
                </a:r>
                <a:r>
                  <a:rPr lang="en-US" altLang="ko-KR"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 </a:t>
                </a:r>
                <a:r>
                  <a:rPr lang="ko-KR" altLang="en-US"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김수민   </a:t>
                </a:r>
                <a:r>
                  <a:rPr lang="en-US" altLang="ko-KR"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a:t>
                </a:r>
                <a:r>
                  <a:rPr lang="ko-KR" altLang="en-US"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 지도교수 </a:t>
                </a:r>
                <a:r>
                  <a:rPr lang="en-US" altLang="ko-KR"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 </a:t>
                </a:r>
                <a:r>
                  <a:rPr lang="ko-KR" altLang="en-US"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김도현 </a:t>
                </a:r>
                <a:r>
                  <a:rPr lang="en-US" altLang="ko-KR" sz="2000" dirty="0" smtClean="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rPr>
                  <a:t>)</a:t>
                </a:r>
                <a:endParaRPr lang="en-US" altLang="ko-KR" sz="2000" dirty="0">
                  <a:ln>
                    <a:solidFill>
                      <a:schemeClr val="accent2">
                        <a:alpha val="0"/>
                      </a:schemeClr>
                    </a:solidFill>
                  </a:ln>
                  <a:solidFill>
                    <a:srgbClr val="344851"/>
                  </a:solidFill>
                  <a:latin typeface="아리따-돋움(TTF)-Bold" panose="02020603020101020101" pitchFamily="18" charset="-127"/>
                  <a:ea typeface="아리따-돋움(TTF)-Bold" panose="02020603020101020101" pitchFamily="18" charset="-127"/>
                </a:endParaRPr>
              </a:p>
            </p:txBody>
          </p:sp>
        </p:grpSp>
      </p:grpSp>
    </p:spTree>
    <p:extLst>
      <p:ext uri="{BB962C8B-B14F-4D97-AF65-F5344CB8AC3E}">
        <p14:creationId xmlns:p14="http://schemas.microsoft.com/office/powerpoint/2010/main" val="41992030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76093" y="65358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11</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03</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lvl="0">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Results</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pic>
        <p:nvPicPr>
          <p:cNvPr id="21" name="그림 20"/>
          <p:cNvPicPr>
            <a:picLocks noChangeAspect="1"/>
          </p:cNvPicPr>
          <p:nvPr/>
        </p:nvPicPr>
        <p:blipFill rotWithShape="1">
          <a:blip r:embed="rId3">
            <a:extLst>
              <a:ext uri="{28A0092B-C50C-407E-A947-70E740481C1C}">
                <a14:useLocalDpi xmlns:a14="http://schemas.microsoft.com/office/drawing/2010/main" val="0"/>
              </a:ext>
            </a:extLst>
          </a:blip>
          <a:srcRect t="7065"/>
          <a:stretch/>
        </p:blipFill>
        <p:spPr>
          <a:xfrm>
            <a:off x="4849048" y="3047999"/>
            <a:ext cx="3555914" cy="2295883"/>
          </a:xfrm>
          <a:prstGeom prst="rect">
            <a:avLst/>
          </a:prstGeom>
        </p:spPr>
      </p:pic>
      <p:pic>
        <p:nvPicPr>
          <p:cNvPr id="22" name="그림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14" y="2774726"/>
            <a:ext cx="3587078" cy="2667888"/>
          </a:xfrm>
          <a:prstGeom prst="rect">
            <a:avLst/>
          </a:prstGeom>
        </p:spPr>
      </p:pic>
      <p:sp>
        <p:nvSpPr>
          <p:cNvPr id="19" name="직사각형 18"/>
          <p:cNvSpPr/>
          <p:nvPr/>
        </p:nvSpPr>
        <p:spPr>
          <a:xfrm>
            <a:off x="464496" y="2503562"/>
            <a:ext cx="3911115" cy="3210216"/>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8" name="직사각형 27"/>
          <p:cNvSpPr/>
          <p:nvPr/>
        </p:nvSpPr>
        <p:spPr>
          <a:xfrm>
            <a:off x="4671448" y="2503562"/>
            <a:ext cx="3911115" cy="3210216"/>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30" name="직사각형 29"/>
          <p:cNvSpPr/>
          <p:nvPr/>
        </p:nvSpPr>
        <p:spPr>
          <a:xfrm>
            <a:off x="6869093" y="3609683"/>
            <a:ext cx="649537" cy="400110"/>
          </a:xfrm>
          <a:prstGeom prst="rect">
            <a:avLst/>
          </a:prstGeom>
          <a:ln>
            <a:noFill/>
          </a:ln>
        </p:spPr>
        <p:txBody>
          <a:bodyPr wrap="none">
            <a:spAutoFit/>
          </a:bodyPr>
          <a:lstStyle/>
          <a:p>
            <a:r>
              <a:rPr lang="ko-KR" altLang="en-US" sz="2000" b="1" dirty="0" smtClean="0">
                <a:ln>
                  <a:solidFill>
                    <a:schemeClr val="tx1"/>
                  </a:solidFill>
                </a:ln>
                <a:solidFill>
                  <a:schemeClr val="bg1"/>
                </a:solidFill>
                <a:latin typeface="아리따-돋움(TTF)-SemiBold" panose="02020603020101020101" pitchFamily="18" charset="-127"/>
                <a:ea typeface="아리따-돋움(TTF)-SemiBold" panose="02020603020101020101" pitchFamily="18" charset="-127"/>
              </a:rPr>
              <a:t>정상</a:t>
            </a:r>
            <a:endParaRPr lang="ko-KR" altLang="en-US" sz="2000" b="1" dirty="0">
              <a:ln>
                <a:solidFill>
                  <a:schemeClr val="tx1"/>
                </a:solidFill>
              </a:ln>
              <a:solidFill>
                <a:schemeClr val="bg1"/>
              </a:solidFill>
            </a:endParaRPr>
          </a:p>
        </p:txBody>
      </p:sp>
      <p:sp>
        <p:nvSpPr>
          <p:cNvPr id="31" name="직사각형 30"/>
          <p:cNvSpPr/>
          <p:nvPr/>
        </p:nvSpPr>
        <p:spPr>
          <a:xfrm>
            <a:off x="5524020" y="4785104"/>
            <a:ext cx="755335" cy="338554"/>
          </a:xfrm>
          <a:prstGeom prst="rect">
            <a:avLst/>
          </a:prstGeom>
          <a:ln>
            <a:noFill/>
          </a:ln>
        </p:spPr>
        <p:txBody>
          <a:bodyPr wrap="none">
            <a:spAutoFit/>
          </a:bodyPr>
          <a:lstStyle/>
          <a:p>
            <a:r>
              <a:rPr lang="ko-KR" altLang="en-US" sz="1600" dirty="0" smtClean="0">
                <a:latin typeface="아리따-돋움(TTF)-SemiBold" panose="02020603020101020101" pitchFamily="18" charset="-127"/>
                <a:ea typeface="아리따-돋움(TTF)-SemiBold" panose="02020603020101020101" pitchFamily="18" charset="-127"/>
              </a:rPr>
              <a:t>비정상</a:t>
            </a:r>
            <a:endParaRPr lang="ko-KR" altLang="en-US" sz="1600" dirty="0"/>
          </a:p>
        </p:txBody>
      </p:sp>
      <p:sp>
        <p:nvSpPr>
          <p:cNvPr id="23" name="직사각형 22"/>
          <p:cNvSpPr/>
          <p:nvPr/>
        </p:nvSpPr>
        <p:spPr>
          <a:xfrm>
            <a:off x="4885901" y="2323797"/>
            <a:ext cx="2878032"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DBSCAN Clustering</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적용</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4" name="TextBox 23"/>
          <p:cNvSpPr txBox="1"/>
          <p:nvPr/>
        </p:nvSpPr>
        <p:spPr>
          <a:xfrm>
            <a:off x="1327033" y="917160"/>
            <a:ext cx="7574185"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정상</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&amp;</a:t>
            </a:r>
            <a:r>
              <a:rPr lang="ko-KR" altLang="en-US"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비정상신호 분류 </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(Signal 1)</a:t>
            </a:r>
          </a:p>
        </p:txBody>
      </p:sp>
      <p:sp>
        <p:nvSpPr>
          <p:cNvPr id="25" name="직사각형 24"/>
          <p:cNvSpPr/>
          <p:nvPr/>
        </p:nvSpPr>
        <p:spPr>
          <a:xfrm>
            <a:off x="701399" y="2334355"/>
            <a:ext cx="3379534"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r>
              <a:rPr lang="en-US" altLang="ko-KR" b="1"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CNN+Autoencoder</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t-SNE </a:t>
            </a:r>
            <a:r>
              <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적용</a:t>
            </a:r>
            <a:r>
              <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p>
        </p:txBody>
      </p:sp>
    </p:spTree>
    <p:extLst>
      <p:ext uri="{BB962C8B-B14F-4D97-AF65-F5344CB8AC3E}">
        <p14:creationId xmlns:p14="http://schemas.microsoft.com/office/powerpoint/2010/main" val="1798046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10</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03</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Results</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574185" cy="400110"/>
          </a:xfrm>
          <a:prstGeom prst="rect">
            <a:avLst/>
          </a:prstGeom>
          <a:noFill/>
        </p:spPr>
        <p:txBody>
          <a:bodyPr wrap="square" rtlCol="0" anchor="ctr">
            <a:spAutoFit/>
          </a:bodyPr>
          <a:lstStyle/>
          <a:p>
            <a:pPr>
              <a:defRPr/>
            </a:pPr>
            <a:r>
              <a:rPr lang="ko-KR" altLang="en-US"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정상</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&amp;</a:t>
            </a:r>
            <a:r>
              <a:rPr lang="ko-KR" altLang="en-US"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비정상신호 분류 </a:t>
            </a:r>
            <a:r>
              <a:rPr lang="en-US" altLang="ko-KR" sz="2000" dirty="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(Signal </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2)</a:t>
            </a:r>
            <a:endParaRPr lang="en-US" altLang="ko-KR" sz="2000" dirty="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pic>
        <p:nvPicPr>
          <p:cNvPr id="19" name="그림 18"/>
          <p:cNvPicPr>
            <a:picLocks noChangeAspect="1"/>
          </p:cNvPicPr>
          <p:nvPr/>
        </p:nvPicPr>
        <p:blipFill rotWithShape="1">
          <a:blip r:embed="rId3">
            <a:extLst>
              <a:ext uri="{28A0092B-C50C-407E-A947-70E740481C1C}">
                <a14:useLocalDpi xmlns:a14="http://schemas.microsoft.com/office/drawing/2010/main" val="0"/>
              </a:ext>
            </a:extLst>
          </a:blip>
          <a:srcRect t="7732"/>
          <a:stretch/>
        </p:blipFill>
        <p:spPr>
          <a:xfrm>
            <a:off x="4885901" y="3086099"/>
            <a:ext cx="3482208" cy="2232179"/>
          </a:xfrm>
          <a:prstGeom prst="rect">
            <a:avLst/>
          </a:prstGeom>
        </p:spPr>
      </p:pic>
      <p:pic>
        <p:nvPicPr>
          <p:cNvPr id="20" name="그림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66" y="2780565"/>
            <a:ext cx="3571374" cy="2656211"/>
          </a:xfrm>
          <a:prstGeom prst="rect">
            <a:avLst/>
          </a:prstGeom>
        </p:spPr>
      </p:pic>
      <p:sp>
        <p:nvSpPr>
          <p:cNvPr id="21" name="직사각형 20"/>
          <p:cNvSpPr/>
          <p:nvPr/>
        </p:nvSpPr>
        <p:spPr>
          <a:xfrm>
            <a:off x="464496" y="2503562"/>
            <a:ext cx="3911115" cy="3210216"/>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2" name="직사각형 21"/>
          <p:cNvSpPr/>
          <p:nvPr/>
        </p:nvSpPr>
        <p:spPr>
          <a:xfrm>
            <a:off x="701399" y="2334355"/>
            <a:ext cx="3379534"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r>
              <a:rPr lang="en-US" altLang="ko-KR" b="1"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CNN+Autoencoder</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t-SNE </a:t>
            </a:r>
            <a:r>
              <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적용</a:t>
            </a:r>
            <a:r>
              <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p>
        </p:txBody>
      </p:sp>
      <p:sp>
        <p:nvSpPr>
          <p:cNvPr id="23" name="직사각형 22"/>
          <p:cNvSpPr/>
          <p:nvPr/>
        </p:nvSpPr>
        <p:spPr>
          <a:xfrm>
            <a:off x="4671448" y="2503562"/>
            <a:ext cx="3911115" cy="3210216"/>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 name="직사각형 4"/>
          <p:cNvSpPr/>
          <p:nvPr/>
        </p:nvSpPr>
        <p:spPr>
          <a:xfrm>
            <a:off x="6869093" y="3609683"/>
            <a:ext cx="649537" cy="400110"/>
          </a:xfrm>
          <a:prstGeom prst="rect">
            <a:avLst/>
          </a:prstGeom>
          <a:ln>
            <a:noFill/>
          </a:ln>
        </p:spPr>
        <p:txBody>
          <a:bodyPr wrap="none">
            <a:spAutoFit/>
          </a:bodyPr>
          <a:lstStyle/>
          <a:p>
            <a:r>
              <a:rPr lang="ko-KR" altLang="en-US" sz="2000" b="1" dirty="0" smtClean="0">
                <a:ln>
                  <a:solidFill>
                    <a:schemeClr val="tx1"/>
                  </a:solidFill>
                </a:ln>
                <a:solidFill>
                  <a:schemeClr val="bg1"/>
                </a:solidFill>
                <a:latin typeface="아리따-돋움(TTF)-SemiBold" panose="02020603020101020101" pitchFamily="18" charset="-127"/>
                <a:ea typeface="아리따-돋움(TTF)-SemiBold" panose="02020603020101020101" pitchFamily="18" charset="-127"/>
              </a:rPr>
              <a:t>정상</a:t>
            </a:r>
            <a:endParaRPr lang="ko-KR" altLang="en-US" sz="2000" b="1" dirty="0">
              <a:ln>
                <a:solidFill>
                  <a:schemeClr val="tx1"/>
                </a:solidFill>
              </a:ln>
              <a:solidFill>
                <a:schemeClr val="bg1"/>
              </a:solidFill>
            </a:endParaRPr>
          </a:p>
        </p:txBody>
      </p:sp>
      <p:sp>
        <p:nvSpPr>
          <p:cNvPr id="27" name="직사각형 26"/>
          <p:cNvSpPr/>
          <p:nvPr/>
        </p:nvSpPr>
        <p:spPr>
          <a:xfrm>
            <a:off x="5737202" y="4310970"/>
            <a:ext cx="766557" cy="307777"/>
          </a:xfrm>
          <a:prstGeom prst="rect">
            <a:avLst/>
          </a:prstGeom>
          <a:ln>
            <a:noFill/>
          </a:ln>
        </p:spPr>
        <p:txBody>
          <a:bodyPr wrap="none">
            <a:spAutoFit/>
          </a:bodyPr>
          <a:lstStyle/>
          <a:p>
            <a:r>
              <a:rPr lang="ko-KR" altLang="en-US" sz="1400" dirty="0" smtClean="0">
                <a:latin typeface="아리따-돋움(TTF)-SemiBold" panose="02020603020101020101" pitchFamily="18" charset="-127"/>
                <a:ea typeface="아리따-돋움(TTF)-SemiBold" panose="02020603020101020101" pitchFamily="18" charset="-127"/>
              </a:rPr>
              <a:t>비정상</a:t>
            </a:r>
            <a:r>
              <a:rPr lang="en-US" altLang="ko-KR" sz="1400" dirty="0" smtClean="0">
                <a:latin typeface="아리따-돋움(TTF)-SemiBold" panose="02020603020101020101" pitchFamily="18" charset="-127"/>
                <a:ea typeface="아리따-돋움(TTF)-SemiBold" panose="02020603020101020101" pitchFamily="18" charset="-127"/>
              </a:rPr>
              <a:t>1</a:t>
            </a:r>
            <a:endParaRPr lang="ko-KR" altLang="en-US" sz="1400" dirty="0"/>
          </a:p>
        </p:txBody>
      </p:sp>
      <p:sp>
        <p:nvSpPr>
          <p:cNvPr id="28" name="직사각형 27"/>
          <p:cNvSpPr/>
          <p:nvPr/>
        </p:nvSpPr>
        <p:spPr>
          <a:xfrm>
            <a:off x="4972004" y="4662608"/>
            <a:ext cx="785793" cy="307777"/>
          </a:xfrm>
          <a:prstGeom prst="rect">
            <a:avLst/>
          </a:prstGeom>
          <a:ln>
            <a:noFill/>
          </a:ln>
        </p:spPr>
        <p:txBody>
          <a:bodyPr wrap="none">
            <a:spAutoFit/>
          </a:bodyPr>
          <a:lstStyle/>
          <a:p>
            <a:r>
              <a:rPr lang="ko-KR" altLang="en-US" sz="1400" dirty="0" smtClean="0">
                <a:latin typeface="아리따-돋움(TTF)-SemiBold" panose="02020603020101020101" pitchFamily="18" charset="-127"/>
                <a:ea typeface="아리따-돋움(TTF)-SemiBold" panose="02020603020101020101" pitchFamily="18" charset="-127"/>
              </a:rPr>
              <a:t>비정상</a:t>
            </a:r>
            <a:r>
              <a:rPr lang="en-US" altLang="ko-KR" sz="1400" dirty="0" smtClean="0">
                <a:latin typeface="아리따-돋움(TTF)-SemiBold" panose="02020603020101020101" pitchFamily="18" charset="-127"/>
                <a:ea typeface="아리따-돋움(TTF)-SemiBold" panose="02020603020101020101" pitchFamily="18" charset="-127"/>
              </a:rPr>
              <a:t>2</a:t>
            </a:r>
            <a:endParaRPr lang="ko-KR" altLang="en-US" sz="1400" dirty="0"/>
          </a:p>
        </p:txBody>
      </p:sp>
      <p:sp>
        <p:nvSpPr>
          <p:cNvPr id="26" name="직사각형 25"/>
          <p:cNvSpPr/>
          <p:nvPr/>
        </p:nvSpPr>
        <p:spPr>
          <a:xfrm>
            <a:off x="4885901" y="2323797"/>
            <a:ext cx="2878032"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DBSCAN Clustering</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적용</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1289269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12</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03</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Result</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574185" cy="400110"/>
          </a:xfrm>
          <a:prstGeom prst="rect">
            <a:avLst/>
          </a:prstGeom>
          <a:noFill/>
        </p:spPr>
        <p:txBody>
          <a:bodyPr wrap="square" rtlCol="0" anchor="ctr">
            <a:spAutoFit/>
          </a:bodyPr>
          <a:lstStyle/>
          <a:p>
            <a:pPr lvl="0">
              <a:defRPr/>
            </a:pPr>
            <a:r>
              <a:rPr lang="en-US" altLang="ko-KR" sz="2000" dirty="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Normal signal vs. Abnormal signal (Signal </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1)</a:t>
            </a:r>
            <a:endParaRPr lang="en-US" altLang="ko-KR" sz="2000" dirty="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pic>
        <p:nvPicPr>
          <p:cNvPr id="39" name="그림 38"/>
          <p:cNvPicPr>
            <a:picLocks noChangeAspect="1"/>
          </p:cNvPicPr>
          <p:nvPr/>
        </p:nvPicPr>
        <p:blipFill rotWithShape="1">
          <a:blip r:embed="rId3"/>
          <a:srcRect t="3231" r="424" b="12324"/>
          <a:stretch/>
        </p:blipFill>
        <p:spPr>
          <a:xfrm>
            <a:off x="603361" y="1990153"/>
            <a:ext cx="8036228" cy="756000"/>
          </a:xfrm>
          <a:prstGeom prst="rect">
            <a:avLst/>
          </a:prstGeom>
        </p:spPr>
      </p:pic>
      <p:pic>
        <p:nvPicPr>
          <p:cNvPr id="40" name="그림 39"/>
          <p:cNvPicPr>
            <a:picLocks noChangeAspect="1"/>
          </p:cNvPicPr>
          <p:nvPr/>
        </p:nvPicPr>
        <p:blipFill rotWithShape="1">
          <a:blip r:embed="rId4"/>
          <a:srcRect t="6080" r="573" b="4871"/>
          <a:stretch/>
        </p:blipFill>
        <p:spPr>
          <a:xfrm>
            <a:off x="489208" y="2916986"/>
            <a:ext cx="8150381" cy="758027"/>
          </a:xfrm>
          <a:prstGeom prst="rect">
            <a:avLst/>
          </a:prstGeom>
        </p:spPr>
      </p:pic>
      <p:sp>
        <p:nvSpPr>
          <p:cNvPr id="41" name="직사각형 40"/>
          <p:cNvSpPr/>
          <p:nvPr/>
        </p:nvSpPr>
        <p:spPr>
          <a:xfrm>
            <a:off x="463477" y="1655239"/>
            <a:ext cx="8315996" cy="2139285"/>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2" name="직사각형 41"/>
          <p:cNvSpPr/>
          <p:nvPr/>
        </p:nvSpPr>
        <p:spPr>
          <a:xfrm>
            <a:off x="700380" y="1486032"/>
            <a:ext cx="1323153"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정</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상 신호 </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3" name="직사각형 42"/>
          <p:cNvSpPr/>
          <p:nvPr/>
        </p:nvSpPr>
        <p:spPr>
          <a:xfrm>
            <a:off x="463477" y="4112851"/>
            <a:ext cx="8315996" cy="2139285"/>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4" name="직사각형 43"/>
          <p:cNvSpPr/>
          <p:nvPr/>
        </p:nvSpPr>
        <p:spPr>
          <a:xfrm>
            <a:off x="700380" y="3943644"/>
            <a:ext cx="1509420" cy="369332"/>
          </a:xfrm>
          <a:prstGeom prst="rect">
            <a:avLst/>
          </a:prstGeom>
          <a:solidFill>
            <a:schemeClr val="bg1"/>
          </a:solidFill>
        </p:spPr>
        <p:txBody>
          <a:bodyPr wrap="square">
            <a:spAutoFit/>
          </a:bodyPr>
          <a:lstStyle/>
          <a:p>
            <a:pPr algn="ctr"/>
            <a:r>
              <a:rPr lang="en-US" altLang="ko-KR" b="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비정상 신호 </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pic>
        <p:nvPicPr>
          <p:cNvPr id="48" name="그림 47"/>
          <p:cNvPicPr>
            <a:picLocks noChangeAspect="1"/>
          </p:cNvPicPr>
          <p:nvPr/>
        </p:nvPicPr>
        <p:blipFill rotWithShape="1">
          <a:blip r:embed="rId5"/>
          <a:srcRect t="4782" r="766" b="4753"/>
          <a:stretch/>
        </p:blipFill>
        <p:spPr>
          <a:xfrm>
            <a:off x="603372" y="4434657"/>
            <a:ext cx="8036217" cy="756000"/>
          </a:xfrm>
          <a:prstGeom prst="rect">
            <a:avLst/>
          </a:prstGeom>
        </p:spPr>
      </p:pic>
      <p:pic>
        <p:nvPicPr>
          <p:cNvPr id="49" name="그림 48"/>
          <p:cNvPicPr>
            <a:picLocks noChangeAspect="1"/>
          </p:cNvPicPr>
          <p:nvPr/>
        </p:nvPicPr>
        <p:blipFill rotWithShape="1">
          <a:blip r:embed="rId6"/>
          <a:srcRect t="3272" r="608" b="8333"/>
          <a:stretch/>
        </p:blipFill>
        <p:spPr>
          <a:xfrm>
            <a:off x="603361" y="5374455"/>
            <a:ext cx="8036228" cy="756000"/>
          </a:xfrm>
          <a:prstGeom prst="rect">
            <a:avLst/>
          </a:prstGeom>
        </p:spPr>
      </p:pic>
      <p:sp>
        <p:nvSpPr>
          <p:cNvPr id="21" name="직사각형 20"/>
          <p:cNvSpPr/>
          <p:nvPr/>
        </p:nvSpPr>
        <p:spPr>
          <a:xfrm>
            <a:off x="899397" y="2721467"/>
            <a:ext cx="7673106" cy="261610"/>
          </a:xfrm>
          <a:prstGeom prst="rect">
            <a:avLst/>
          </a:prstGeom>
        </p:spPr>
        <p:txBody>
          <a:bodyPr wrap="square">
            <a:spAutoFit/>
          </a:bodyPr>
          <a:lstStyle/>
          <a:p>
            <a:r>
              <a:rPr lang="en-US" altLang="ko-KR" sz="1100" dirty="0" err="1">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Engine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Transmission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Gear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stage                             Velocity</a:t>
            </a:r>
            <a:endParaRPr lang="ko-KR" altLang="en-US"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2" name="직사각형 21"/>
          <p:cNvSpPr/>
          <p:nvPr/>
        </p:nvSpPr>
        <p:spPr>
          <a:xfrm>
            <a:off x="837853" y="5148138"/>
            <a:ext cx="7673106" cy="261610"/>
          </a:xfrm>
          <a:prstGeom prst="rect">
            <a:avLst/>
          </a:prstGeom>
        </p:spPr>
        <p:txBody>
          <a:bodyPr wrap="square">
            <a:spAutoFit/>
          </a:bodyPr>
          <a:lstStyle/>
          <a:p>
            <a:r>
              <a:rPr lang="en-US" altLang="ko-KR" sz="1100" b="1" dirty="0" err="1">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100"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a:t>
            </a:r>
            <a:r>
              <a:rPr lang="en-US" altLang="ko-KR" sz="1100"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Engine RPM </a:t>
            </a:r>
            <a:r>
              <a:rPr lang="en-US" altLang="ko-KR" sz="1100"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Transmission RPM                      </a:t>
            </a:r>
            <a:r>
              <a:rPr lang="en-US" altLang="ko-KR" sz="1100"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Gear </a:t>
            </a:r>
            <a:r>
              <a:rPr lang="en-US" altLang="ko-KR" sz="1100"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stage                             Velocity</a:t>
            </a:r>
            <a:endParaRPr lang="ko-KR" altLang="en-US" sz="1100"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4285788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13</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03</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Result</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574185" cy="400110"/>
          </a:xfrm>
          <a:prstGeom prst="rect">
            <a:avLst/>
          </a:prstGeom>
          <a:noFill/>
        </p:spPr>
        <p:txBody>
          <a:bodyPr wrap="square" rtlCol="0" anchor="ctr">
            <a:spAutoFit/>
          </a:bodyPr>
          <a:lstStyle/>
          <a:p>
            <a:pPr lvl="0">
              <a:defRPr/>
            </a:pPr>
            <a:r>
              <a:rPr lang="en-US" altLang="ko-KR" sz="2000" dirty="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Normal signal vs. Abnormal signal (Signal 2)</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41" name="직사각형 40"/>
          <p:cNvSpPr/>
          <p:nvPr/>
        </p:nvSpPr>
        <p:spPr>
          <a:xfrm>
            <a:off x="463477" y="1655239"/>
            <a:ext cx="8315996" cy="1458579"/>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3" name="직사각형 42"/>
          <p:cNvSpPr/>
          <p:nvPr/>
        </p:nvSpPr>
        <p:spPr>
          <a:xfrm>
            <a:off x="463477" y="3631062"/>
            <a:ext cx="8315996" cy="1449314"/>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3" name="직사각형 22"/>
          <p:cNvSpPr/>
          <p:nvPr/>
        </p:nvSpPr>
        <p:spPr>
          <a:xfrm>
            <a:off x="700380" y="1486032"/>
            <a:ext cx="1323153"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정</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상 신호 </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2" name="직사각형 41"/>
          <p:cNvSpPr/>
          <p:nvPr/>
        </p:nvSpPr>
        <p:spPr>
          <a:xfrm>
            <a:off x="664924" y="3452718"/>
            <a:ext cx="2256076" cy="369332"/>
          </a:xfrm>
          <a:prstGeom prst="rect">
            <a:avLst/>
          </a:prstGeom>
          <a:solidFill>
            <a:schemeClr val="bg1"/>
          </a:solidFill>
        </p:spPr>
        <p:txBody>
          <a:bodyPr wrap="square">
            <a:spAutoFit/>
          </a:bodyPr>
          <a:lstStyle/>
          <a:p>
            <a:pPr algn="ctr"/>
            <a:r>
              <a:rPr lang="en-US" altLang="ko-KR" b="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비정상 신호</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_Type 1</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pic>
        <p:nvPicPr>
          <p:cNvPr id="25" name="그림 24"/>
          <p:cNvPicPr>
            <a:picLocks noChangeAspect="1"/>
          </p:cNvPicPr>
          <p:nvPr/>
        </p:nvPicPr>
        <p:blipFill>
          <a:blip r:embed="rId3"/>
          <a:stretch>
            <a:fillRect/>
          </a:stretch>
        </p:blipFill>
        <p:spPr>
          <a:xfrm>
            <a:off x="503093" y="1915768"/>
            <a:ext cx="8250661" cy="921222"/>
          </a:xfrm>
          <a:prstGeom prst="rect">
            <a:avLst/>
          </a:prstGeom>
        </p:spPr>
      </p:pic>
      <p:pic>
        <p:nvPicPr>
          <p:cNvPr id="27" name="그림 26"/>
          <p:cNvPicPr>
            <a:picLocks noChangeAspect="1"/>
          </p:cNvPicPr>
          <p:nvPr/>
        </p:nvPicPr>
        <p:blipFill>
          <a:blip r:embed="rId4"/>
          <a:stretch>
            <a:fillRect/>
          </a:stretch>
        </p:blipFill>
        <p:spPr>
          <a:xfrm>
            <a:off x="707258" y="3932686"/>
            <a:ext cx="7967955" cy="826987"/>
          </a:xfrm>
          <a:prstGeom prst="rect">
            <a:avLst/>
          </a:prstGeom>
        </p:spPr>
      </p:pic>
      <p:sp>
        <p:nvSpPr>
          <p:cNvPr id="19" name="직사각형 18"/>
          <p:cNvSpPr/>
          <p:nvPr/>
        </p:nvSpPr>
        <p:spPr>
          <a:xfrm>
            <a:off x="899397" y="2791803"/>
            <a:ext cx="7673106" cy="261610"/>
          </a:xfrm>
          <a:prstGeom prst="rect">
            <a:avLst/>
          </a:prstGeom>
        </p:spPr>
        <p:txBody>
          <a:bodyPr wrap="square">
            <a:spAutoFit/>
          </a:bodyPr>
          <a:lstStyle/>
          <a:p>
            <a:r>
              <a:rPr lang="en-US" altLang="ko-KR" sz="1100" dirty="0" err="1">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Engine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Transmission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Gear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stage                             Velocity</a:t>
            </a:r>
            <a:endParaRPr lang="ko-KR" altLang="en-US"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0" name="직사각형 19"/>
          <p:cNvSpPr/>
          <p:nvPr/>
        </p:nvSpPr>
        <p:spPr>
          <a:xfrm>
            <a:off x="955085" y="4755418"/>
            <a:ext cx="7673106" cy="261610"/>
          </a:xfrm>
          <a:prstGeom prst="rect">
            <a:avLst/>
          </a:prstGeom>
        </p:spPr>
        <p:txBody>
          <a:bodyPr wrap="square">
            <a:spAutoFit/>
          </a:bodyPr>
          <a:lstStyle/>
          <a:p>
            <a:r>
              <a:rPr lang="en-US" altLang="ko-KR" sz="1100" dirty="0" err="1">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Engine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Transmission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Gear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stage                             Velocity</a:t>
            </a:r>
            <a:endParaRPr lang="ko-KR" altLang="en-US"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16960173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14</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03</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Result</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574185"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Normal signal vs. Abnormal signal (Signal 2)</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41" name="직사각형 40"/>
          <p:cNvSpPr/>
          <p:nvPr/>
        </p:nvSpPr>
        <p:spPr>
          <a:xfrm>
            <a:off x="463477" y="1655239"/>
            <a:ext cx="8315996" cy="1458579"/>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3" name="직사각형 42"/>
          <p:cNvSpPr/>
          <p:nvPr/>
        </p:nvSpPr>
        <p:spPr>
          <a:xfrm>
            <a:off x="463477" y="3634065"/>
            <a:ext cx="8315996" cy="2171520"/>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3" name="직사각형 22"/>
          <p:cNvSpPr/>
          <p:nvPr/>
        </p:nvSpPr>
        <p:spPr>
          <a:xfrm>
            <a:off x="700380" y="1486032"/>
            <a:ext cx="1323153"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정</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상 신호 </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2" name="직사각형 41"/>
          <p:cNvSpPr/>
          <p:nvPr/>
        </p:nvSpPr>
        <p:spPr>
          <a:xfrm>
            <a:off x="664923" y="3455721"/>
            <a:ext cx="2273010" cy="369332"/>
          </a:xfrm>
          <a:prstGeom prst="rect">
            <a:avLst/>
          </a:prstGeom>
          <a:solidFill>
            <a:schemeClr val="bg1"/>
          </a:solidFill>
        </p:spPr>
        <p:txBody>
          <a:bodyPr wrap="square">
            <a:spAutoFit/>
          </a:bodyPr>
          <a:lstStyle/>
          <a:p>
            <a:pPr algn="ctr"/>
            <a:r>
              <a:rPr lang="en-US" altLang="ko-KR" b="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비정상 신호</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_Type 2 ]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4" name="직사각형 23"/>
          <p:cNvSpPr/>
          <p:nvPr/>
        </p:nvSpPr>
        <p:spPr>
          <a:xfrm>
            <a:off x="899397" y="2791803"/>
            <a:ext cx="7673106" cy="261610"/>
          </a:xfrm>
          <a:prstGeom prst="rect">
            <a:avLst/>
          </a:prstGeom>
        </p:spPr>
        <p:txBody>
          <a:bodyPr wrap="square">
            <a:spAutoFit/>
          </a:bodyPr>
          <a:lstStyle/>
          <a:p>
            <a:r>
              <a:rPr lang="en-US" altLang="ko-KR" sz="1100" dirty="0" err="1">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Engine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Transmission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Gear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stage                             Velocity</a:t>
            </a:r>
            <a:endParaRPr lang="ko-KR" altLang="en-US"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pic>
        <p:nvPicPr>
          <p:cNvPr id="25" name="그림 24"/>
          <p:cNvPicPr>
            <a:picLocks noChangeAspect="1"/>
          </p:cNvPicPr>
          <p:nvPr/>
        </p:nvPicPr>
        <p:blipFill>
          <a:blip r:embed="rId3"/>
          <a:stretch>
            <a:fillRect/>
          </a:stretch>
        </p:blipFill>
        <p:spPr>
          <a:xfrm>
            <a:off x="503093" y="1915768"/>
            <a:ext cx="8250661" cy="921222"/>
          </a:xfrm>
          <a:prstGeom prst="rect">
            <a:avLst/>
          </a:prstGeom>
        </p:spPr>
      </p:pic>
      <p:grpSp>
        <p:nvGrpSpPr>
          <p:cNvPr id="20" name="그룹 19"/>
          <p:cNvGrpSpPr/>
          <p:nvPr/>
        </p:nvGrpSpPr>
        <p:grpSpPr>
          <a:xfrm>
            <a:off x="528494" y="3810631"/>
            <a:ext cx="8225631" cy="1769120"/>
            <a:chOff x="528494" y="3024416"/>
            <a:chExt cx="8225631" cy="1769120"/>
          </a:xfrm>
        </p:grpSpPr>
        <p:pic>
          <p:nvPicPr>
            <p:cNvPr id="21" name="그림 20"/>
            <p:cNvPicPr>
              <a:picLocks noChangeAspect="1"/>
            </p:cNvPicPr>
            <p:nvPr/>
          </p:nvPicPr>
          <p:blipFill>
            <a:blip r:embed="rId4"/>
            <a:stretch>
              <a:fillRect/>
            </a:stretch>
          </p:blipFill>
          <p:spPr>
            <a:xfrm>
              <a:off x="766527" y="3024416"/>
              <a:ext cx="7987598" cy="857685"/>
            </a:xfrm>
            <a:prstGeom prst="rect">
              <a:avLst/>
            </a:prstGeom>
          </p:spPr>
        </p:pic>
        <p:pic>
          <p:nvPicPr>
            <p:cNvPr id="22" name="그림 21"/>
            <p:cNvPicPr>
              <a:picLocks noChangeAspect="1"/>
            </p:cNvPicPr>
            <p:nvPr/>
          </p:nvPicPr>
          <p:blipFill>
            <a:blip r:embed="rId5"/>
            <a:stretch>
              <a:fillRect/>
            </a:stretch>
          </p:blipFill>
          <p:spPr>
            <a:xfrm>
              <a:off x="528494" y="3916294"/>
              <a:ext cx="8219084" cy="877242"/>
            </a:xfrm>
            <a:prstGeom prst="rect">
              <a:avLst/>
            </a:prstGeom>
          </p:spPr>
        </p:pic>
      </p:grpSp>
      <p:sp>
        <p:nvSpPr>
          <p:cNvPr id="28" name="직사각형 27"/>
          <p:cNvSpPr/>
          <p:nvPr/>
        </p:nvSpPr>
        <p:spPr>
          <a:xfrm>
            <a:off x="963876" y="5537934"/>
            <a:ext cx="7673106" cy="261610"/>
          </a:xfrm>
          <a:prstGeom prst="rect">
            <a:avLst/>
          </a:prstGeom>
        </p:spPr>
        <p:txBody>
          <a:bodyPr wrap="square">
            <a:spAutoFit/>
          </a:bodyPr>
          <a:lstStyle/>
          <a:p>
            <a:r>
              <a:rPr lang="en-US" altLang="ko-KR" sz="1100" dirty="0" err="1">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Engine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Transmission RPM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Gear </a:t>
            </a:r>
            <a:r>
              <a:rPr lang="en-US" altLang="ko-KR"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stage                             Velocity</a:t>
            </a:r>
            <a:endParaRPr lang="ko-KR" altLang="en-US" sz="11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31384237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15</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04</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Summary</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27" name="직사각형 26"/>
          <p:cNvSpPr/>
          <p:nvPr/>
        </p:nvSpPr>
        <p:spPr>
          <a:xfrm>
            <a:off x="479653" y="1794800"/>
            <a:ext cx="8059571" cy="2411612"/>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CNN</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과 </a:t>
            </a:r>
            <a:r>
              <a:rPr lang="en-US" altLang="ko-KR" sz="1600" b="1" dirty="0" err="1"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Autoencoder</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를 혼합한 모형</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을 통해 </a:t>
            </a:r>
            <a:endParaRPr lang="en-US" altLang="ko-KR"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신호데이터를 잘 설명하는 </a:t>
            </a:r>
            <a:r>
              <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16</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개의 </a:t>
            </a:r>
            <a:r>
              <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features</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를 추출함</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endParaRPr lang="en-US" altLang="ko-KR" sz="8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b="1" dirty="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t</a:t>
            </a:r>
            <a:r>
              <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-SNE</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를 활용하여 데이터를 </a:t>
            </a:r>
            <a:r>
              <a:rPr lang="ko-KR" altLang="en-US" sz="1600" b="1" dirty="0" err="1"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맵핑</a:t>
            </a:r>
            <a:r>
              <a:rPr lang="ko-KR" altLang="en-US"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하고</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DBSCAN</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으로 </a:t>
            </a:r>
            <a:r>
              <a:rPr lang="ko-KR" altLang="en-US" sz="1600" b="1" dirty="0" err="1"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클러스터링</a:t>
            </a:r>
            <a:r>
              <a:rPr lang="ko-KR" altLang="en-US"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한</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결과</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p>
          <a:p>
            <a:pPr algn="ctr">
              <a:lnSpc>
                <a:spcPct val="150000"/>
              </a:lnSpc>
            </a:pP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Signal 1</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의 경우</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정상과 비정상신호로</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Signal 2</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의 경우</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정상과 두 종류의 비정상신호로 </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시각적으로 명확하게 구분</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함</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8" name="직사각형 27"/>
          <p:cNvSpPr/>
          <p:nvPr/>
        </p:nvSpPr>
        <p:spPr>
          <a:xfrm>
            <a:off x="647112" y="1612941"/>
            <a:ext cx="1291755"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분석결과 </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9" name="직사각형 28"/>
          <p:cNvSpPr/>
          <p:nvPr/>
        </p:nvSpPr>
        <p:spPr>
          <a:xfrm>
            <a:off x="479653" y="4870584"/>
            <a:ext cx="8059571" cy="1208303"/>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제안된 알고리즘을 다른 센서데이터에 적용함으로써</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알고리즘의 우수성을 확인해보고자 함</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30" name="직사각형 29"/>
          <p:cNvSpPr/>
          <p:nvPr/>
        </p:nvSpPr>
        <p:spPr>
          <a:xfrm>
            <a:off x="647112" y="4688725"/>
            <a:ext cx="2163821"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Further Research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3915832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44851"/>
        </a:solidFill>
        <a:effectLst/>
      </p:bgPr>
    </p:bg>
    <p:spTree>
      <p:nvGrpSpPr>
        <p:cNvPr id="1" name=""/>
        <p:cNvGrpSpPr/>
        <p:nvPr/>
      </p:nvGrpSpPr>
      <p:grpSpPr>
        <a:xfrm>
          <a:off x="0" y="0"/>
          <a:ext cx="0" cy="0"/>
          <a:chOff x="0" y="0"/>
          <a:chExt cx="0" cy="0"/>
        </a:xfrm>
      </p:grpSpPr>
      <p:grpSp>
        <p:nvGrpSpPr>
          <p:cNvPr id="19" name="그룹 18"/>
          <p:cNvGrpSpPr/>
          <p:nvPr/>
        </p:nvGrpSpPr>
        <p:grpSpPr>
          <a:xfrm>
            <a:off x="1" y="2290442"/>
            <a:ext cx="9144000" cy="1850228"/>
            <a:chOff x="1055602" y="2135048"/>
            <a:chExt cx="7794796" cy="1505528"/>
          </a:xfrm>
        </p:grpSpPr>
        <p:sp>
          <p:nvSpPr>
            <p:cNvPr id="20" name="직사각형 19"/>
            <p:cNvSpPr/>
            <p:nvPr/>
          </p:nvSpPr>
          <p:spPr>
            <a:xfrm>
              <a:off x="1055603" y="2135048"/>
              <a:ext cx="7794795" cy="826444"/>
            </a:xfrm>
            <a:prstGeom prst="rect">
              <a:avLst/>
            </a:prstGeom>
          </p:spPr>
          <p:txBody>
            <a:bodyPr wrap="square">
              <a:spAutoFit/>
            </a:bodyPr>
            <a:lstStyle/>
            <a:p>
              <a:pPr lvl="0" algn="ctr"/>
              <a:r>
                <a:rPr lang="en-US" altLang="ko-KR" sz="6000" spc="-100" dirty="0" smtClean="0">
                  <a:solidFill>
                    <a:schemeClr val="bg1"/>
                  </a:solidFill>
                  <a:latin typeface="아리따-돋움(TTF)-SemiBold" panose="02020603020101020101" pitchFamily="18" charset="-127"/>
                  <a:ea typeface="아리따-돋움(TTF)-SemiBold" panose="02020603020101020101" pitchFamily="18" charset="-127"/>
                </a:rPr>
                <a:t>Q&amp;A</a:t>
              </a:r>
              <a:endParaRPr lang="en-US" altLang="ko-KR" sz="6000" spc="-100" dirty="0">
                <a:solidFill>
                  <a:schemeClr val="bg1"/>
                </a:solidFill>
                <a:latin typeface="아리따-돋움(TTF)-SemiBold" panose="02020603020101020101" pitchFamily="18" charset="-127"/>
                <a:ea typeface="아리따-돋움(TTF)-SemiBold" panose="02020603020101020101" pitchFamily="18" charset="-127"/>
              </a:endParaRPr>
            </a:p>
          </p:txBody>
        </p:sp>
        <p:sp>
          <p:nvSpPr>
            <p:cNvPr id="21" name="직사각형 20"/>
            <p:cNvSpPr/>
            <p:nvPr/>
          </p:nvSpPr>
          <p:spPr>
            <a:xfrm>
              <a:off x="1055602" y="3214833"/>
              <a:ext cx="7794795" cy="425743"/>
            </a:xfrm>
            <a:prstGeom prst="rect">
              <a:avLst/>
            </a:prstGeom>
          </p:spPr>
          <p:txBody>
            <a:bodyPr wrap="square">
              <a:spAutoFit/>
            </a:bodyPr>
            <a:lstStyle/>
            <a:p>
              <a:pPr lvl="0" algn="ctr"/>
              <a:r>
                <a:rPr lang="ko-KR" altLang="en-US" sz="2800" spc="-100" dirty="0" smtClean="0">
                  <a:ln>
                    <a:solidFill>
                      <a:schemeClr val="tx1">
                        <a:lumMod val="65000"/>
                        <a:lumOff val="35000"/>
                        <a:alpha val="0"/>
                      </a:schemeClr>
                    </a:solidFill>
                  </a:ln>
                  <a:solidFill>
                    <a:schemeClr val="bg1"/>
                  </a:solidFill>
                  <a:latin typeface="아리따-돋움(TTF)-SemiBold" panose="02020603020101020101" pitchFamily="18" charset="-127"/>
                  <a:ea typeface="아리따-돋움(TTF)-SemiBold" panose="02020603020101020101" pitchFamily="18" charset="-127"/>
                </a:rPr>
                <a:t>감사합니다</a:t>
              </a:r>
              <a:r>
                <a:rPr lang="en-US" altLang="ko-KR" sz="2800" spc="-100" dirty="0" smtClean="0">
                  <a:ln>
                    <a:solidFill>
                      <a:schemeClr val="tx1">
                        <a:lumMod val="65000"/>
                        <a:lumOff val="35000"/>
                        <a:alpha val="0"/>
                      </a:schemeClr>
                    </a:solidFill>
                  </a:ln>
                  <a:solidFill>
                    <a:schemeClr val="bg1"/>
                  </a:solidFill>
                  <a:latin typeface="아리따-돋움(TTF)-SemiBold" panose="02020603020101020101" pitchFamily="18" charset="-127"/>
                  <a:ea typeface="아리따-돋움(TTF)-SemiBold" panose="02020603020101020101" pitchFamily="18" charset="-127"/>
                </a:rPr>
                <a:t>.</a:t>
              </a:r>
              <a:endParaRPr lang="en-US" altLang="ko-KR" sz="2800" spc="-100" dirty="0">
                <a:ln>
                  <a:solidFill>
                    <a:schemeClr val="tx1">
                      <a:lumMod val="65000"/>
                      <a:lumOff val="35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22" name="직사각형 21"/>
            <p:cNvSpPr/>
            <p:nvPr/>
          </p:nvSpPr>
          <p:spPr>
            <a:xfrm>
              <a:off x="4111601" y="3027202"/>
              <a:ext cx="1682798" cy="56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아리따-돋움(TTF)-SemiBold" panose="02020603020101020101" pitchFamily="18" charset="-127"/>
                <a:ea typeface="아리따-돋움(TTF)-SemiBold" panose="02020603020101020101" pitchFamily="18" charset="-127"/>
              </a:endParaRPr>
            </a:p>
          </p:txBody>
        </p:sp>
      </p:grpSp>
    </p:spTree>
    <p:extLst>
      <p:ext uri="{BB962C8B-B14F-4D97-AF65-F5344CB8AC3E}">
        <p14:creationId xmlns:p14="http://schemas.microsoft.com/office/powerpoint/2010/main" val="2324590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2922282" y="1610458"/>
            <a:ext cx="3274035" cy="4995935"/>
          </a:xfrm>
          <a:prstGeom prst="rect">
            <a:avLst/>
          </a:prstGeom>
        </p:spPr>
      </p:pic>
      <p:sp>
        <p:nvSpPr>
          <p:cNvPr id="5" name="직사각형 4"/>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ko-KR" sz="280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K-means Clustering</a:t>
            </a:r>
            <a:r>
              <a:rPr lang="ko-KR" altLang="en-US" sz="280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과 </a:t>
            </a:r>
            <a:r>
              <a:rPr lang="en-US" altLang="ko-KR" sz="280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DBSCAN</a:t>
            </a:r>
            <a:r>
              <a:rPr lang="ko-KR" altLang="en-US" sz="280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의 비교</a:t>
            </a:r>
            <a:endParaRPr lang="en-US" altLang="ko-KR" sz="2800" dirty="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endParaRPr>
          </a:p>
        </p:txBody>
      </p:sp>
    </p:spTree>
    <p:extLst>
      <p:ext uri="{BB962C8B-B14F-4D97-AF65-F5344CB8AC3E}">
        <p14:creationId xmlns:p14="http://schemas.microsoft.com/office/powerpoint/2010/main" val="156740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2 액자 4"/>
          <p:cNvSpPr/>
          <p:nvPr userDrawn="1"/>
        </p:nvSpPr>
        <p:spPr>
          <a:xfrm>
            <a:off x="743528" y="556491"/>
            <a:ext cx="1403934" cy="1403934"/>
          </a:xfrm>
          <a:prstGeom prst="halfFrame">
            <a:avLst>
              <a:gd name="adj1" fmla="val 8912"/>
              <a:gd name="adj2" fmla="val 9161"/>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1/2 액자 5"/>
          <p:cNvSpPr/>
          <p:nvPr userDrawn="1"/>
        </p:nvSpPr>
        <p:spPr>
          <a:xfrm rot="5400000">
            <a:off x="7222830" y="556491"/>
            <a:ext cx="1403934" cy="1403934"/>
          </a:xfrm>
          <a:prstGeom prst="halfFrame">
            <a:avLst>
              <a:gd name="adj1" fmla="val 8912"/>
              <a:gd name="adj2" fmla="val 9161"/>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1/2 액자 6"/>
          <p:cNvSpPr/>
          <p:nvPr userDrawn="1"/>
        </p:nvSpPr>
        <p:spPr>
          <a:xfrm rot="16200000">
            <a:off x="743528" y="4879104"/>
            <a:ext cx="1403934" cy="1403934"/>
          </a:xfrm>
          <a:prstGeom prst="halfFrame">
            <a:avLst>
              <a:gd name="adj1" fmla="val 8912"/>
              <a:gd name="adj2" fmla="val 9161"/>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1/2 액자 7"/>
          <p:cNvSpPr/>
          <p:nvPr userDrawn="1"/>
        </p:nvSpPr>
        <p:spPr>
          <a:xfrm rot="10800000">
            <a:off x="7222830" y="4879104"/>
            <a:ext cx="1403934" cy="1403934"/>
          </a:xfrm>
          <a:prstGeom prst="halfFrame">
            <a:avLst>
              <a:gd name="adj1" fmla="val 8912"/>
              <a:gd name="adj2" fmla="val 9161"/>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TextBox 8"/>
          <p:cNvSpPr txBox="1"/>
          <p:nvPr/>
        </p:nvSpPr>
        <p:spPr>
          <a:xfrm>
            <a:off x="3200545" y="2410972"/>
            <a:ext cx="2969202" cy="3170099"/>
          </a:xfrm>
          <a:prstGeom prst="rect">
            <a:avLst/>
          </a:prstGeom>
          <a:noFill/>
        </p:spPr>
        <p:txBody>
          <a:bodyPr wrap="square" rtlCol="0">
            <a:spAutoFit/>
          </a:bodyPr>
          <a:lstStyle/>
          <a:p>
            <a:pPr>
              <a:lnSpc>
                <a:spcPct val="200000"/>
              </a:lnSpc>
            </a:pPr>
            <a:r>
              <a:rPr lang="en-US" altLang="ko-KR" sz="2000" b="1" dirty="0" smtClean="0">
                <a:ln>
                  <a:solidFill>
                    <a:schemeClr val="accent1">
                      <a:shade val="50000"/>
                      <a:alpha val="0"/>
                    </a:schemeClr>
                  </a:solidFill>
                </a:ln>
                <a:solidFill>
                  <a:schemeClr val="accent6">
                    <a:lumMod val="50000"/>
                  </a:schemeClr>
                </a:solidFill>
                <a:latin typeface="아리따-돋움(TTF)-SemiBold" panose="02020603020101020101" pitchFamily="18" charset="-127"/>
                <a:ea typeface="아리따-돋움(TTF)-SemiBold" panose="02020603020101020101" pitchFamily="18" charset="-127"/>
              </a:rPr>
              <a:t>01      Introduction</a:t>
            </a:r>
          </a:p>
          <a:p>
            <a:pPr marL="0" marR="0" lvl="0" indent="0" algn="l" defTabSz="914400" rtl="0" eaLnBrk="1" fontAlgn="auto" latinLnBrk="1" hangingPunct="1">
              <a:lnSpc>
                <a:spcPct val="200000"/>
              </a:lnSpc>
              <a:spcBef>
                <a:spcPts val="0"/>
              </a:spcBef>
              <a:spcAft>
                <a:spcPts val="0"/>
              </a:spcAft>
              <a:buClrTx/>
              <a:buSzTx/>
              <a:buFontTx/>
              <a:buNone/>
              <a:tabLst/>
              <a:defRPr/>
            </a:pPr>
            <a:r>
              <a:rPr lang="en-US" altLang="ko-KR" sz="2000" b="1" dirty="0" smtClean="0">
                <a:ln>
                  <a:solidFill>
                    <a:schemeClr val="accent1">
                      <a:shade val="50000"/>
                      <a:alpha val="0"/>
                    </a:schemeClr>
                  </a:solidFill>
                </a:ln>
                <a:solidFill>
                  <a:schemeClr val="accent6">
                    <a:lumMod val="50000"/>
                  </a:schemeClr>
                </a:solidFill>
                <a:latin typeface="아리따-돋움(TTF)-SemiBold" panose="02020603020101020101" pitchFamily="18" charset="-127"/>
                <a:ea typeface="아리따-돋움(TTF)-SemiBold" panose="02020603020101020101" pitchFamily="18" charset="-127"/>
              </a:rPr>
              <a:t>02      Methods</a:t>
            </a:r>
          </a:p>
          <a:p>
            <a:pPr marR="0" lvl="0" algn="l" defTabSz="914400" rtl="0" eaLnBrk="1" fontAlgn="auto" latinLnBrk="1" hangingPunct="1">
              <a:lnSpc>
                <a:spcPct val="200000"/>
              </a:lnSpc>
              <a:spcBef>
                <a:spcPts val="0"/>
              </a:spcBef>
              <a:spcAft>
                <a:spcPts val="0"/>
              </a:spcAft>
              <a:buClrTx/>
              <a:buSzTx/>
              <a:tabLst/>
              <a:defRPr/>
            </a:pPr>
            <a:r>
              <a:rPr lang="en-US" altLang="ko-KR" sz="2000" b="1" dirty="0" smtClean="0">
                <a:ln>
                  <a:solidFill>
                    <a:schemeClr val="accent1">
                      <a:shade val="50000"/>
                      <a:alpha val="0"/>
                    </a:schemeClr>
                  </a:solidFill>
                </a:ln>
                <a:solidFill>
                  <a:schemeClr val="accent6">
                    <a:lumMod val="50000"/>
                  </a:schemeClr>
                </a:solidFill>
                <a:latin typeface="아리따-돋움(TTF)-SemiBold" panose="02020603020101020101" pitchFamily="18" charset="-127"/>
                <a:ea typeface="아리따-돋움(TTF)-SemiBold" panose="02020603020101020101" pitchFamily="18" charset="-127"/>
              </a:rPr>
              <a:t>03      Results</a:t>
            </a:r>
          </a:p>
          <a:p>
            <a:pPr marR="0" lvl="0" algn="l" defTabSz="914400" rtl="0" eaLnBrk="1" fontAlgn="auto" latinLnBrk="1" hangingPunct="1">
              <a:lnSpc>
                <a:spcPct val="200000"/>
              </a:lnSpc>
              <a:spcBef>
                <a:spcPts val="0"/>
              </a:spcBef>
              <a:spcAft>
                <a:spcPts val="0"/>
              </a:spcAft>
              <a:buClrTx/>
              <a:buSzTx/>
              <a:tabLst/>
              <a:defRPr/>
            </a:pPr>
            <a:r>
              <a:rPr lang="en-US" altLang="ko-KR" sz="2000" b="1" dirty="0" smtClean="0">
                <a:ln>
                  <a:solidFill>
                    <a:schemeClr val="accent1">
                      <a:shade val="50000"/>
                      <a:alpha val="0"/>
                    </a:schemeClr>
                  </a:solidFill>
                </a:ln>
                <a:solidFill>
                  <a:schemeClr val="accent6">
                    <a:lumMod val="50000"/>
                  </a:schemeClr>
                </a:solidFill>
                <a:latin typeface="아리따-돋움(TTF)-SemiBold" panose="02020603020101020101" pitchFamily="18" charset="-127"/>
                <a:ea typeface="아리따-돋움(TTF)-SemiBold" panose="02020603020101020101" pitchFamily="18" charset="-127"/>
              </a:rPr>
              <a:t>04      Summary</a:t>
            </a:r>
          </a:p>
          <a:p>
            <a:pPr marL="0" marR="0" lvl="0" indent="0" algn="l" defTabSz="914400" rtl="0" eaLnBrk="1" fontAlgn="auto" latinLnBrk="1" hangingPunct="1">
              <a:lnSpc>
                <a:spcPct val="200000"/>
              </a:lnSpc>
              <a:spcBef>
                <a:spcPts val="0"/>
              </a:spcBef>
              <a:spcAft>
                <a:spcPts val="0"/>
              </a:spcAft>
              <a:buClrTx/>
              <a:buSzTx/>
              <a:buFontTx/>
              <a:buNone/>
              <a:tabLst/>
              <a:defRPr/>
            </a:pPr>
            <a:r>
              <a:rPr lang="en-US" altLang="ko-KR" sz="2000" b="1" dirty="0" smtClean="0">
                <a:ln>
                  <a:solidFill>
                    <a:schemeClr val="accent1">
                      <a:shade val="50000"/>
                      <a:alpha val="0"/>
                    </a:schemeClr>
                  </a:solidFill>
                </a:ln>
                <a:solidFill>
                  <a:schemeClr val="accent6">
                    <a:lumMod val="50000"/>
                  </a:schemeClr>
                </a:solidFill>
                <a:latin typeface="아리따-돋움(TTF)-SemiBold" panose="02020603020101020101" pitchFamily="18" charset="-127"/>
                <a:ea typeface="아리따-돋움(TTF)-SemiBold" panose="02020603020101020101" pitchFamily="18" charset="-127"/>
              </a:rPr>
              <a:t>05      Q&amp;A</a:t>
            </a:r>
          </a:p>
        </p:txBody>
      </p:sp>
      <p:sp>
        <p:nvSpPr>
          <p:cNvPr id="10" name="TextBox 9"/>
          <p:cNvSpPr txBox="1"/>
          <p:nvPr/>
        </p:nvSpPr>
        <p:spPr>
          <a:xfrm>
            <a:off x="0" y="1258458"/>
            <a:ext cx="9144000" cy="584775"/>
          </a:xfrm>
          <a:prstGeom prst="rect">
            <a:avLst/>
          </a:prstGeom>
          <a:noFill/>
        </p:spPr>
        <p:txBody>
          <a:bodyPr wrap="square" rtlCol="0">
            <a:spAutoFit/>
          </a:bodyPr>
          <a:lstStyle/>
          <a:p>
            <a:pPr algn="ctr"/>
            <a:r>
              <a:rPr lang="en-US" altLang="ko-KR" sz="3200" dirty="0" smtClean="0">
                <a:ln>
                  <a:solidFill>
                    <a:schemeClr val="accent1">
                      <a:shade val="50000"/>
                      <a:alpha val="0"/>
                    </a:schemeClr>
                  </a:solidFill>
                </a:ln>
                <a:solidFill>
                  <a:schemeClr val="accent6">
                    <a:lumMod val="50000"/>
                  </a:schemeClr>
                </a:solidFill>
                <a:latin typeface="HY헤드라인M" panose="02030600000101010101" pitchFamily="18" charset="-127"/>
                <a:ea typeface="HY헤드라인M" panose="02030600000101010101" pitchFamily="18" charset="-127"/>
              </a:rPr>
              <a:t>CONTENTS</a:t>
            </a:r>
            <a:endParaRPr lang="ko-KR" altLang="en-US" sz="3200" dirty="0">
              <a:ln>
                <a:solidFill>
                  <a:schemeClr val="accent1">
                    <a:shade val="50000"/>
                    <a:alpha val="0"/>
                  </a:schemeClr>
                </a:solidFill>
              </a:ln>
              <a:solidFill>
                <a:schemeClr val="accent6">
                  <a:lumMod val="50000"/>
                </a:schemeClr>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12596488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smtClean="0">
                <a:latin typeface="HY헤드라인M" panose="02030600000101010101" pitchFamily="18" charset="-127"/>
                <a:ea typeface="HY헤드라인M" panose="02030600000101010101" pitchFamily="18" charset="-127"/>
              </a:rPr>
              <a:t>3</a:t>
            </a:r>
            <a:endParaRPr lang="en-US" dirty="0">
              <a:latin typeface="HY헤드라인M" panose="02030600000101010101" pitchFamily="18" charset="-127"/>
              <a:ea typeface="HY헤드라인M" panose="02030600000101010101" pitchFamily="18" charset="-127"/>
            </a:endParaRP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01</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Introduction</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789784"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Synopsis</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23" name="TextBox 22"/>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19" name="직사각형 18"/>
          <p:cNvSpPr/>
          <p:nvPr/>
        </p:nvSpPr>
        <p:spPr>
          <a:xfrm>
            <a:off x="488120" y="1862536"/>
            <a:ext cx="8059571" cy="1453226"/>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비정상 신호에 대한 정의가 불가능한 상황</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하에서</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신호 데이터의 정상</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비정상 분류 모델 생성 및 탐지</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2" name="직사각형 21"/>
          <p:cNvSpPr/>
          <p:nvPr/>
        </p:nvSpPr>
        <p:spPr>
          <a:xfrm>
            <a:off x="655579" y="1680677"/>
            <a:ext cx="2810463"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Unsupervised Learning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4" name="직사각형 23"/>
          <p:cNvSpPr/>
          <p:nvPr/>
        </p:nvSpPr>
        <p:spPr>
          <a:xfrm>
            <a:off x="488120" y="3679480"/>
            <a:ext cx="8059571" cy="1132512"/>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en-US" altLang="ko-KR"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5</a:t>
            </a:r>
            <a:r>
              <a:rPr lang="ko-KR" altLang="en-US"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개의 센서로부터 얻어진 신호 데이터</a:t>
            </a:r>
            <a:endParaRPr lang="en-US" altLang="ko-KR"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Accel</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Pedal, Engine RPM, Transmission RPM, Gear stage, Velocity </a:t>
            </a:r>
          </a:p>
        </p:txBody>
      </p:sp>
      <p:sp>
        <p:nvSpPr>
          <p:cNvPr id="25" name="직사각형 24"/>
          <p:cNvSpPr/>
          <p:nvPr/>
        </p:nvSpPr>
        <p:spPr>
          <a:xfrm>
            <a:off x="655580" y="3497621"/>
            <a:ext cx="1029288"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Input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18" name="직사각형 17"/>
          <p:cNvSpPr/>
          <p:nvPr/>
        </p:nvSpPr>
        <p:spPr>
          <a:xfrm>
            <a:off x="488120" y="5184507"/>
            <a:ext cx="8059571" cy="879279"/>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신호 데이터의 정상과 비정상 분류</a:t>
            </a:r>
            <a:endPar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endParaRPr>
          </a:p>
        </p:txBody>
      </p:sp>
      <p:sp>
        <p:nvSpPr>
          <p:cNvPr id="28" name="직사각형 27"/>
          <p:cNvSpPr/>
          <p:nvPr/>
        </p:nvSpPr>
        <p:spPr>
          <a:xfrm>
            <a:off x="655580" y="5002648"/>
            <a:ext cx="1153112"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Output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3806471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a:latin typeface="HY헤드라인M" panose="02030600000101010101" pitchFamily="18" charset="-127"/>
                <a:ea typeface="HY헤드라인M" panose="02030600000101010101" pitchFamily="18" charset="-127"/>
              </a:rPr>
              <a:t>4</a:t>
            </a: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01</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Introduction</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789784"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Simple Flow</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graphicFrame>
        <p:nvGraphicFramePr>
          <p:cNvPr id="18" name="표 17"/>
          <p:cNvGraphicFramePr>
            <a:graphicFrameLocks noGrp="1"/>
          </p:cNvGraphicFramePr>
          <p:nvPr>
            <p:extLst>
              <p:ext uri="{D42A27DB-BD31-4B8C-83A1-F6EECF244321}">
                <p14:modId xmlns:p14="http://schemas.microsoft.com/office/powerpoint/2010/main" val="4065911975"/>
              </p:ext>
            </p:extLst>
          </p:nvPr>
        </p:nvGraphicFramePr>
        <p:xfrm>
          <a:off x="533400" y="1912889"/>
          <a:ext cx="8077200" cy="3971444"/>
        </p:xfrm>
        <a:graphic>
          <a:graphicData uri="http://schemas.openxmlformats.org/drawingml/2006/table">
            <a:tbl>
              <a:tblPr firstRow="1" bandRow="1">
                <a:tableStyleId>{2D5ABB26-0587-4C30-8999-92F81FD0307C}</a:tableStyleId>
              </a:tblPr>
              <a:tblGrid>
                <a:gridCol w="956733">
                  <a:extLst>
                    <a:ext uri="{9D8B030D-6E8A-4147-A177-3AD203B41FA5}">
                      <a16:colId xmlns:a16="http://schemas.microsoft.com/office/drawing/2014/main" val="20000"/>
                    </a:ext>
                  </a:extLst>
                </a:gridCol>
                <a:gridCol w="2373489">
                  <a:extLst>
                    <a:ext uri="{9D8B030D-6E8A-4147-A177-3AD203B41FA5}">
                      <a16:colId xmlns:a16="http://schemas.microsoft.com/office/drawing/2014/main" val="20001"/>
                    </a:ext>
                  </a:extLst>
                </a:gridCol>
                <a:gridCol w="2373489">
                  <a:extLst>
                    <a:ext uri="{9D8B030D-6E8A-4147-A177-3AD203B41FA5}">
                      <a16:colId xmlns:a16="http://schemas.microsoft.com/office/drawing/2014/main" val="20002"/>
                    </a:ext>
                  </a:extLst>
                </a:gridCol>
                <a:gridCol w="2373489">
                  <a:extLst>
                    <a:ext uri="{9D8B030D-6E8A-4147-A177-3AD203B41FA5}">
                      <a16:colId xmlns:a16="http://schemas.microsoft.com/office/drawing/2014/main" val="20003"/>
                    </a:ext>
                  </a:extLst>
                </a:gridCol>
              </a:tblGrid>
              <a:tr h="555179">
                <a:tc>
                  <a:txBody>
                    <a:bodyPr/>
                    <a:lstStyle/>
                    <a:p>
                      <a:endParaRPr lang="ko-KR" altLang="en-US" dirty="0">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tc>
                  <a:txBody>
                    <a:bodyPr/>
                    <a:lstStyle/>
                    <a:p>
                      <a:pPr marL="0" algn="ctr" defTabSz="914400" rtl="0" eaLnBrk="1" latinLnBrk="1" hangingPunct="1"/>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1 ) Convolution</a:t>
                      </a:r>
                      <a:r>
                        <a:rPr lang="en-US" altLang="ko-KR" sz="1600" kern="1200" spc="-150" baseline="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 Neural Net</a:t>
                      </a:r>
                      <a:endPar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endParaRPr>
                    </a:p>
                    <a:p>
                      <a:pPr marL="0" algn="ctr" defTabSz="914400" rtl="0" eaLnBrk="1" latinLnBrk="1" hangingPunct="1"/>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 </a:t>
                      </a:r>
                      <a:r>
                        <a:rPr lang="en-US" altLang="ko-KR" sz="1600" kern="1200" spc="-150" dirty="0" err="1"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Autoencoder</a:t>
                      </a:r>
                      <a:endParaRPr lang="ko-KR" altLang="en-US" sz="1600" kern="1200" spc="-150" dirty="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endParaRPr>
                    </a:p>
                  </a:txBody>
                  <a:tcPr anchor="ctr">
                    <a:lnL w="12700" cap="flat" cmpd="sng" algn="ctr">
                      <a:solidFill>
                        <a:srgbClr val="34485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tc>
                  <a:txBody>
                    <a:bodyPr/>
                    <a:lstStyle/>
                    <a:p>
                      <a:pPr marL="0" algn="ctr" defTabSz="914400" rtl="0" eaLnBrk="1" latinLnBrk="1" hangingPunct="1"/>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2 )</a:t>
                      </a:r>
                      <a:r>
                        <a:rPr lang="en-US" altLang="ko-KR" sz="1600" kern="1200" spc="-150" baseline="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 </a:t>
                      </a:r>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T-SNE</a:t>
                      </a:r>
                      <a:endParaRPr lang="ko-KR" altLang="en-US" sz="1600" kern="1200" spc="-150" dirty="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endParaRPr>
                    </a:p>
                  </a:txBody>
                  <a:tcPr anchor="ctr">
                    <a:lnL w="12700" cap="flat" cmpd="sng" algn="ctr">
                      <a:solidFill>
                        <a:schemeClr val="tx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tc>
                  <a:txBody>
                    <a:bodyPr/>
                    <a:lstStyle/>
                    <a:p>
                      <a:pPr marL="0" algn="ctr" defTabSz="914400" rtl="0" eaLnBrk="1" latinLnBrk="1" hangingPunct="1"/>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3 ) DBSCAN</a:t>
                      </a: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extLst>
                  <a:ext uri="{0D108BD9-81ED-4DB2-BD59-A6C34878D82A}">
                    <a16:rowId xmlns:a16="http://schemas.microsoft.com/office/drawing/2014/main" val="10000"/>
                  </a:ext>
                </a:extLst>
              </a:tr>
              <a:tr h="1986972">
                <a:tc>
                  <a:txBody>
                    <a:bodyPr/>
                    <a:lstStyle/>
                    <a:p>
                      <a:pPr algn="ctr" latinLnBrk="1"/>
                      <a:r>
                        <a:rPr lang="en-US" altLang="ko-KR" sz="16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rPr>
                        <a:t>Structure</a:t>
                      </a:r>
                      <a:endParaRPr lang="ko-KR" altLang="en-US" sz="1600" dirty="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tc>
                  <a:txBody>
                    <a:bodyPr/>
                    <a:lstStyle/>
                    <a:p>
                      <a:pPr latinLnBrk="1">
                        <a:lnSpc>
                          <a:spcPct val="150000"/>
                        </a:lnSpc>
                        <a:buFontTx/>
                        <a:buNone/>
                      </a:pPr>
                      <a:endPar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lnSpc>
                          <a:spcPct val="150000"/>
                        </a:lnSpc>
                        <a:buFontTx/>
                        <a:buChar char="-"/>
                      </a:pPr>
                      <a:endPar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lnSpc>
                          <a:spcPct val="150000"/>
                        </a:lnSpc>
                        <a:buFontTx/>
                        <a:buChar char="-"/>
                      </a:pPr>
                      <a:endParaRPr lang="en-US" altLang="ko-KR"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8568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Object</a:t>
                      </a:r>
                      <a:endParaRPr lang="ko-KR" altLang="en-US"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endParaRP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tc>
                  <a:txBody>
                    <a:bodyPr/>
                    <a:lstStyle/>
                    <a:p>
                      <a:pPr marL="171450" lvl="0" indent="-171450" latinLnBrk="1">
                        <a:lnSpc>
                          <a:spcPct val="100000"/>
                        </a:lnSpc>
                        <a:buFont typeface="Wingdings" panose="05000000000000000000" pitchFamily="2" charset="2"/>
                        <a:buChar char="§"/>
                      </a:pPr>
                      <a:r>
                        <a:rPr lang="en-US" altLang="ko-KR" sz="1500" spc="-7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Features </a:t>
                      </a:r>
                      <a:r>
                        <a:rPr lang="ko-KR" altLang="en-US" sz="1500" spc="-7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및 </a:t>
                      </a:r>
                      <a:r>
                        <a:rPr lang="en-US" altLang="ko-KR" sz="1500" spc="-7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Weights</a:t>
                      </a:r>
                      <a:r>
                        <a:rPr lang="en-US" altLang="ko-KR" sz="1500" spc="-70" baseline="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sz="1500" spc="-70" baseline="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추출</a:t>
                      </a:r>
                      <a:endParaRPr lang="en-US" altLang="ko-KR" sz="1500" spc="-7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latinLnBrk="1">
                        <a:lnSpc>
                          <a:spcPct val="100000"/>
                        </a:lnSpc>
                        <a:buFont typeface="Wingdings" panose="05000000000000000000" pitchFamily="2" charset="2"/>
                        <a:buChar char="§"/>
                      </a:pPr>
                      <a:r>
                        <a:rPr lang="ko-KR" altLang="en-US"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차원 감소 및 시각화</a:t>
                      </a:r>
                      <a:endPar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latinLnBrk="1">
                        <a:lnSpc>
                          <a:spcPct val="100000"/>
                        </a:lnSpc>
                        <a:buFont typeface="Wingdings" panose="05000000000000000000" pitchFamily="2" charset="2"/>
                        <a:buChar char="§"/>
                      </a:pPr>
                      <a:r>
                        <a:rPr lang="ko-KR" altLang="en-US"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유사한 데이터 포인트를 밀도기반으로 </a:t>
                      </a: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Clustering</a:t>
                      </a: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1966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rPr>
                        <a:t>Output</a:t>
                      </a:r>
                      <a:endParaRPr lang="ko-KR" altLang="en-US" sz="1600" kern="1200" spc="-150" dirty="0" smtClean="0">
                        <a:ln>
                          <a:solidFill>
                            <a:schemeClr val="bg1">
                              <a:lumMod val="85000"/>
                              <a:alpha val="0"/>
                            </a:schemeClr>
                          </a:solidFill>
                        </a:ln>
                        <a:solidFill>
                          <a:srgbClr val="344851"/>
                        </a:solidFill>
                        <a:latin typeface="아리따-돋움(TTF)-SemiBold" panose="02020603020101020101" pitchFamily="18" charset="-127"/>
                        <a:ea typeface="아리따-돋움(TTF)-SemiBold" panose="02020603020101020101" pitchFamily="18" charset="-127"/>
                        <a:cs typeface="+mn-cs"/>
                      </a:endParaRP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solidFill>
                      <a:srgbClr val="D7E0CE"/>
                    </a:solidFill>
                  </a:tcPr>
                </a:tc>
                <a:tc>
                  <a:txBody>
                    <a:bodyPr/>
                    <a:lstStyle/>
                    <a:p>
                      <a:pPr marL="171450" lvl="0" indent="-171450" latinLnBrk="1">
                        <a:lnSpc>
                          <a:spcPct val="100000"/>
                        </a:lnSpc>
                        <a:buFont typeface="Wingdings" panose="05000000000000000000" pitchFamily="2" charset="2"/>
                        <a:buChar char="§"/>
                      </a:pP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Features</a:t>
                      </a:r>
                    </a:p>
                    <a:p>
                      <a:pPr marL="171450" lvl="0" indent="-171450" latinLnBrk="1">
                        <a:lnSpc>
                          <a:spcPct val="100000"/>
                        </a:lnSpc>
                        <a:buFont typeface="Wingdings" panose="05000000000000000000" pitchFamily="2" charset="2"/>
                        <a:buChar char="§"/>
                      </a:pP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Weights</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latinLnBrk="1">
                        <a:lnSpc>
                          <a:spcPct val="100000"/>
                        </a:lnSpc>
                        <a:buFont typeface="Wingdings" panose="05000000000000000000" pitchFamily="2" charset="2"/>
                        <a:buChar char="§"/>
                      </a:pP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2-</a:t>
                      </a:r>
                      <a:r>
                        <a:rPr lang="en-US" altLang="ko-KR" sz="1500" baseline="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d</a:t>
                      </a: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imensional   </a:t>
                      </a:r>
                      <a:r>
                        <a:rPr lang="en-US" altLang="ko-KR" sz="1500" baseline="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 mapped data</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lvl="0" indent="-171450" latinLnBrk="1">
                        <a:lnSpc>
                          <a:spcPct val="100000"/>
                        </a:lnSpc>
                        <a:buFont typeface="Wingdings" panose="05000000000000000000" pitchFamily="2" charset="2"/>
                        <a:buChar char="§"/>
                      </a:pP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Clusters</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txBody>
                  <a:tcPr anchor="ctr">
                    <a:lnL w="12700" cap="flat" cmpd="sng" algn="ctr">
                      <a:solidFill>
                        <a:srgbClr val="344851"/>
                      </a:solidFill>
                      <a:prstDash val="solid"/>
                      <a:round/>
                      <a:headEnd type="none" w="med" len="med"/>
                      <a:tailEnd type="none" w="med" len="med"/>
                    </a:lnL>
                    <a:lnR w="12700" cap="flat" cmpd="sng" algn="ctr">
                      <a:solidFill>
                        <a:srgbClr val="344851"/>
                      </a:solidFill>
                      <a:prstDash val="solid"/>
                      <a:round/>
                      <a:headEnd type="none" w="med" len="med"/>
                      <a:tailEnd type="none" w="med" len="med"/>
                    </a:lnR>
                    <a:lnT w="12700" cap="flat" cmpd="sng" algn="ctr">
                      <a:solidFill>
                        <a:srgbClr val="344851"/>
                      </a:solidFill>
                      <a:prstDash val="solid"/>
                      <a:round/>
                      <a:headEnd type="none" w="med" len="med"/>
                      <a:tailEnd type="none" w="med" len="med"/>
                    </a:lnT>
                    <a:lnB w="12700" cap="flat" cmpd="sng" algn="ctr">
                      <a:solidFill>
                        <a:srgbClr val="34485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pSp>
        <p:nvGrpSpPr>
          <p:cNvPr id="8" name="그룹 7"/>
          <p:cNvGrpSpPr/>
          <p:nvPr/>
        </p:nvGrpSpPr>
        <p:grpSpPr>
          <a:xfrm>
            <a:off x="6399917" y="2673996"/>
            <a:ext cx="2002514" cy="1712503"/>
            <a:chOff x="6399917" y="2513015"/>
            <a:chExt cx="2002514" cy="1712503"/>
          </a:xfrm>
        </p:grpSpPr>
        <p:pic>
          <p:nvPicPr>
            <p:cNvPr id="20" name="그림 19"/>
            <p:cNvPicPr>
              <a:picLocks noChangeAspect="1"/>
            </p:cNvPicPr>
            <p:nvPr/>
          </p:nvPicPr>
          <p:blipFill rotWithShape="1">
            <a:blip r:embed="rId3"/>
            <a:srcRect l="3419"/>
            <a:stretch/>
          </p:blipFill>
          <p:spPr>
            <a:xfrm>
              <a:off x="6429967" y="2513015"/>
              <a:ext cx="1972464" cy="839497"/>
            </a:xfrm>
            <a:prstGeom prst="rect">
              <a:avLst/>
            </a:prstGeom>
          </p:spPr>
        </p:pic>
        <p:pic>
          <p:nvPicPr>
            <p:cNvPr id="21" name="그림 20"/>
            <p:cNvPicPr>
              <a:picLocks noChangeAspect="1"/>
            </p:cNvPicPr>
            <p:nvPr/>
          </p:nvPicPr>
          <p:blipFill>
            <a:blip r:embed="rId4"/>
            <a:stretch>
              <a:fillRect/>
            </a:stretch>
          </p:blipFill>
          <p:spPr>
            <a:xfrm>
              <a:off x="6399917" y="3381111"/>
              <a:ext cx="1968646" cy="844407"/>
            </a:xfrm>
            <a:prstGeom prst="rect">
              <a:avLst/>
            </a:prstGeom>
          </p:spPr>
        </p:pic>
      </p:grpSp>
      <p:pic>
        <p:nvPicPr>
          <p:cNvPr id="1026" name="Picture 2" descr="Structure of the convolutional autoencoder. Convolutional forward weights (red) compute the hidden layer activation levels and convolutional backward weights (blue) generate the reconstruction of the given input. The reconstruction layer is compared to the centered part (dashed block) of the input lay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334" y="2881003"/>
            <a:ext cx="2226607" cy="115244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4072466" y="2533982"/>
            <a:ext cx="1851545" cy="1828651"/>
            <a:chOff x="1134533" y="1714501"/>
            <a:chExt cx="2921000" cy="2884882"/>
          </a:xfrm>
        </p:grpSpPr>
        <p:pic>
          <p:nvPicPr>
            <p:cNvPr id="5" name="그림 4"/>
            <p:cNvPicPr>
              <a:picLocks noChangeAspect="1"/>
            </p:cNvPicPr>
            <p:nvPr/>
          </p:nvPicPr>
          <p:blipFill rotWithShape="1">
            <a:blip r:embed="rId6"/>
            <a:srcRect l="428"/>
            <a:stretch/>
          </p:blipFill>
          <p:spPr>
            <a:xfrm>
              <a:off x="1134533" y="1714501"/>
              <a:ext cx="2919305" cy="1449808"/>
            </a:xfrm>
            <a:prstGeom prst="rect">
              <a:avLst/>
            </a:prstGeom>
          </p:spPr>
        </p:pic>
        <p:pic>
          <p:nvPicPr>
            <p:cNvPr id="6" name="그림 5"/>
            <p:cNvPicPr>
              <a:picLocks noChangeAspect="1"/>
            </p:cNvPicPr>
            <p:nvPr/>
          </p:nvPicPr>
          <p:blipFill rotWithShape="1">
            <a:blip r:embed="rId7"/>
            <a:srcRect l="2684"/>
            <a:stretch/>
          </p:blipFill>
          <p:spPr>
            <a:xfrm>
              <a:off x="1143612" y="3145548"/>
              <a:ext cx="2911921" cy="1453835"/>
            </a:xfrm>
            <a:prstGeom prst="rect">
              <a:avLst/>
            </a:prstGeom>
          </p:spPr>
        </p:pic>
      </p:grpSp>
      <p:sp>
        <p:nvSpPr>
          <p:cNvPr id="23" name="TextBox 22"/>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6016318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a:latin typeface="HY헤드라인M" panose="02030600000101010101" pitchFamily="18" charset="-127"/>
                <a:ea typeface="HY헤드라인M" panose="02030600000101010101" pitchFamily="18" charset="-127"/>
              </a:rPr>
              <a:t>5</a:t>
            </a: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01</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Introduction</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789784"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Signal Data Preprocessing</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2" name="직사각형 1"/>
          <p:cNvSpPr/>
          <p:nvPr/>
        </p:nvSpPr>
        <p:spPr>
          <a:xfrm>
            <a:off x="825504" y="2575382"/>
            <a:ext cx="7679267" cy="601134"/>
          </a:xfrm>
          <a:prstGeom prst="rect">
            <a:avLst/>
          </a:prstGeom>
          <a:solidFill>
            <a:srgbClr val="D7E0CE"/>
          </a:solidFill>
          <a:ln w="19050">
            <a:solidFill>
              <a:srgbClr val="3448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smtClean="0">
                <a:solidFill>
                  <a:srgbClr val="344851"/>
                </a:solidFill>
              </a:rPr>
              <a:t>…</a:t>
            </a:r>
          </a:p>
          <a:p>
            <a:pPr algn="ctr"/>
            <a:endParaRPr lang="ko-KR" altLang="en-US" sz="1200" dirty="0">
              <a:solidFill>
                <a:srgbClr val="344851"/>
              </a:solidFill>
            </a:endParaRPr>
          </a:p>
        </p:txBody>
      </p:sp>
      <p:sp>
        <p:nvSpPr>
          <p:cNvPr id="23" name="왼쪽 중괄호 22"/>
          <p:cNvSpPr/>
          <p:nvPr/>
        </p:nvSpPr>
        <p:spPr>
          <a:xfrm rot="5400000">
            <a:off x="4601197" y="-1313347"/>
            <a:ext cx="144815" cy="7581845"/>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4" name="TextBox 23"/>
          <p:cNvSpPr txBox="1"/>
          <p:nvPr/>
        </p:nvSpPr>
        <p:spPr>
          <a:xfrm>
            <a:off x="2692934" y="2056604"/>
            <a:ext cx="3961341" cy="323165"/>
          </a:xfrm>
          <a:prstGeom prst="rect">
            <a:avLst/>
          </a:prstGeom>
          <a:noFill/>
        </p:spPr>
        <p:txBody>
          <a:bodyPr wrap="none" rtlCol="0">
            <a:spAutoFit/>
          </a:bodyPr>
          <a:lstStyle/>
          <a:p>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116,593 for signal 1   /   276,326 for signal 2</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5" name="직사각형 24"/>
          <p:cNvSpPr/>
          <p:nvPr/>
        </p:nvSpPr>
        <p:spPr>
          <a:xfrm>
            <a:off x="825504" y="2575382"/>
            <a:ext cx="1494362" cy="60113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198572" y="2575382"/>
            <a:ext cx="1494362" cy="60113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1571640" y="2575382"/>
            <a:ext cx="1494362" cy="60113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0" name="그룹 59"/>
          <p:cNvGrpSpPr/>
          <p:nvPr/>
        </p:nvGrpSpPr>
        <p:grpSpPr>
          <a:xfrm>
            <a:off x="6280207" y="2575382"/>
            <a:ext cx="2232031" cy="601134"/>
            <a:chOff x="825504" y="2226734"/>
            <a:chExt cx="2232031" cy="601134"/>
          </a:xfrm>
        </p:grpSpPr>
        <p:sp>
          <p:nvSpPr>
            <p:cNvPr id="61" name="직사각형 60"/>
            <p:cNvSpPr/>
            <p:nvPr/>
          </p:nvSpPr>
          <p:spPr>
            <a:xfrm>
              <a:off x="825504" y="2226734"/>
              <a:ext cx="1494362" cy="60113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직사각형 61"/>
            <p:cNvSpPr/>
            <p:nvPr/>
          </p:nvSpPr>
          <p:spPr>
            <a:xfrm>
              <a:off x="1198572" y="2226734"/>
              <a:ext cx="1494362" cy="60113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직사각형 62"/>
            <p:cNvSpPr/>
            <p:nvPr/>
          </p:nvSpPr>
          <p:spPr>
            <a:xfrm>
              <a:off x="1563173" y="2226734"/>
              <a:ext cx="1494362" cy="60113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9" name="TextBox 78"/>
          <p:cNvSpPr txBox="1"/>
          <p:nvPr/>
        </p:nvSpPr>
        <p:spPr>
          <a:xfrm>
            <a:off x="376093" y="2715734"/>
            <a:ext cx="295274" cy="323165"/>
          </a:xfrm>
          <a:prstGeom prst="rect">
            <a:avLst/>
          </a:prstGeom>
          <a:noFill/>
        </p:spPr>
        <p:txBody>
          <a:bodyPr wrap="none" rtlCol="0">
            <a:spAutoFit/>
          </a:bodyPr>
          <a:lstStyle/>
          <a:p>
            <a:r>
              <a:rPr lang="en-US" altLang="ko-KR"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5</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80" name="왼쪽 중괄호 79"/>
          <p:cNvSpPr/>
          <p:nvPr/>
        </p:nvSpPr>
        <p:spPr>
          <a:xfrm>
            <a:off x="671367" y="2576749"/>
            <a:ext cx="135463" cy="601134"/>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0" name="TextBox 99"/>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81" name="곱셈 기호 80"/>
          <p:cNvSpPr/>
          <p:nvPr/>
        </p:nvSpPr>
        <p:spPr>
          <a:xfrm>
            <a:off x="4503596" y="4039165"/>
            <a:ext cx="364067" cy="348005"/>
          </a:xfrm>
          <a:prstGeom prst="mathMultiply">
            <a:avLst>
              <a:gd name="adj1" fmla="val 8135"/>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TextBox 83"/>
          <p:cNvSpPr txBox="1"/>
          <p:nvPr/>
        </p:nvSpPr>
        <p:spPr>
          <a:xfrm>
            <a:off x="5195704" y="3814425"/>
            <a:ext cx="1699504" cy="784830"/>
          </a:xfrm>
          <a:prstGeom prst="rect">
            <a:avLst/>
          </a:prstGeom>
          <a:noFill/>
        </p:spPr>
        <p:txBody>
          <a:bodyPr wrap="none" rtlCol="0">
            <a:spAutoFit/>
          </a:bodyPr>
          <a:lstStyle/>
          <a:p>
            <a:pPr algn="ctr">
              <a:lnSpc>
                <a:spcPct val="150000"/>
              </a:lnSpc>
            </a:pP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1,071 for signal 1</a:t>
            </a:r>
          </a:p>
          <a:p>
            <a:pPr algn="ctr">
              <a:lnSpc>
                <a:spcPct val="150000"/>
              </a:lnSpc>
            </a:pPr>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2,669 for signal 2</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 name="TextBox 3"/>
          <p:cNvSpPr txBox="1"/>
          <p:nvPr/>
        </p:nvSpPr>
        <p:spPr>
          <a:xfrm>
            <a:off x="2223391" y="4133675"/>
            <a:ext cx="295274" cy="323165"/>
          </a:xfrm>
          <a:prstGeom prst="rect">
            <a:avLst/>
          </a:prstGeom>
          <a:noFill/>
        </p:spPr>
        <p:txBody>
          <a:bodyPr wrap="none" rtlCol="0">
            <a:spAutoFit/>
          </a:bodyPr>
          <a:lstStyle/>
          <a:p>
            <a:r>
              <a:rPr lang="en-US" altLang="ko-KR"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5</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19" name="왼쪽 중괄호 18"/>
          <p:cNvSpPr/>
          <p:nvPr/>
        </p:nvSpPr>
        <p:spPr>
          <a:xfrm>
            <a:off x="2518665" y="3994690"/>
            <a:ext cx="135463" cy="601134"/>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7" name="왼쪽 중괄호 76"/>
          <p:cNvSpPr/>
          <p:nvPr/>
        </p:nvSpPr>
        <p:spPr>
          <a:xfrm rot="5400000">
            <a:off x="3385976" y="3163720"/>
            <a:ext cx="88145" cy="1474229"/>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8" name="TextBox 77"/>
          <p:cNvSpPr txBox="1"/>
          <p:nvPr/>
        </p:nvSpPr>
        <p:spPr>
          <a:xfrm>
            <a:off x="3165955" y="3533596"/>
            <a:ext cx="522900" cy="323165"/>
          </a:xfrm>
          <a:prstGeom prst="rect">
            <a:avLst/>
          </a:prstGeom>
          <a:noFill/>
        </p:spPr>
        <p:txBody>
          <a:bodyPr wrap="none" rtlCol="0">
            <a:spAutoFit/>
          </a:bodyPr>
          <a:lstStyle/>
          <a:p>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300</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101" name="직사각형 100"/>
          <p:cNvSpPr/>
          <p:nvPr/>
        </p:nvSpPr>
        <p:spPr>
          <a:xfrm>
            <a:off x="2672802" y="3987627"/>
            <a:ext cx="1494362" cy="60113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직사각형 101"/>
          <p:cNvSpPr/>
          <p:nvPr/>
        </p:nvSpPr>
        <p:spPr>
          <a:xfrm>
            <a:off x="3183332" y="4648055"/>
            <a:ext cx="1494362" cy="60113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직사각형 102"/>
          <p:cNvSpPr/>
          <p:nvPr/>
        </p:nvSpPr>
        <p:spPr>
          <a:xfrm>
            <a:off x="3701342" y="5310749"/>
            <a:ext cx="1494362" cy="60113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4" name="직선 연결선 103"/>
          <p:cNvCxnSpPr>
            <a:endCxn id="108" idx="2"/>
          </p:cNvCxnSpPr>
          <p:nvPr/>
        </p:nvCxnSpPr>
        <p:spPr>
          <a:xfrm flipH="1">
            <a:off x="2654128" y="4642556"/>
            <a:ext cx="2" cy="1252199"/>
          </a:xfrm>
          <a:prstGeom prst="line">
            <a:avLst/>
          </a:prstGeom>
          <a:ln w="19050">
            <a:solidFill>
              <a:srgbClr val="344851"/>
            </a:solidFill>
            <a:prstDash val="dash"/>
          </a:ln>
        </p:spPr>
        <p:style>
          <a:lnRef idx="1">
            <a:schemeClr val="accent1"/>
          </a:lnRef>
          <a:fillRef idx="0">
            <a:schemeClr val="accent1"/>
          </a:fillRef>
          <a:effectRef idx="0">
            <a:schemeClr val="accent1"/>
          </a:effectRef>
          <a:fontRef idx="minor">
            <a:schemeClr val="tx1"/>
          </a:fontRef>
        </p:style>
      </p:cxnSp>
      <p:cxnSp>
        <p:nvCxnSpPr>
          <p:cNvPr id="106" name="직선 연결선 105"/>
          <p:cNvCxnSpPr>
            <a:endCxn id="108" idx="0"/>
          </p:cNvCxnSpPr>
          <p:nvPr/>
        </p:nvCxnSpPr>
        <p:spPr>
          <a:xfrm>
            <a:off x="3172139" y="5316925"/>
            <a:ext cx="0" cy="577830"/>
          </a:xfrm>
          <a:prstGeom prst="line">
            <a:avLst/>
          </a:prstGeom>
          <a:ln w="19050">
            <a:solidFill>
              <a:srgbClr val="344851"/>
            </a:solidFill>
            <a:prstDash val="dash"/>
          </a:ln>
        </p:spPr>
        <p:style>
          <a:lnRef idx="1">
            <a:schemeClr val="accent1"/>
          </a:lnRef>
          <a:fillRef idx="0">
            <a:schemeClr val="accent1"/>
          </a:fillRef>
          <a:effectRef idx="0">
            <a:schemeClr val="accent1"/>
          </a:effectRef>
          <a:fontRef idx="minor">
            <a:schemeClr val="tx1"/>
          </a:fontRef>
        </p:style>
      </p:cxnSp>
      <p:sp>
        <p:nvSpPr>
          <p:cNvPr id="108" name="왼쪽 중괄호 107"/>
          <p:cNvSpPr/>
          <p:nvPr/>
        </p:nvSpPr>
        <p:spPr>
          <a:xfrm rot="16200000" flipV="1">
            <a:off x="2870606" y="5678277"/>
            <a:ext cx="85055" cy="518011"/>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3" name="TextBox 112"/>
          <p:cNvSpPr txBox="1"/>
          <p:nvPr/>
        </p:nvSpPr>
        <p:spPr>
          <a:xfrm>
            <a:off x="2659989" y="6001963"/>
            <a:ext cx="503664" cy="323165"/>
          </a:xfrm>
          <a:prstGeom prst="rect">
            <a:avLst/>
          </a:prstGeom>
          <a:noFill/>
        </p:spPr>
        <p:txBody>
          <a:bodyPr wrap="none" rtlCol="0">
            <a:spAutoFit/>
          </a:bodyPr>
          <a:lstStyle/>
          <a:p>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100</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3428306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p:cNvSpPr/>
          <p:nvPr/>
        </p:nvSpPr>
        <p:spPr>
          <a:xfrm>
            <a:off x="5833530" y="5116391"/>
            <a:ext cx="2540003" cy="1259870"/>
          </a:xfrm>
          <a:prstGeom prst="rect">
            <a:avLst/>
          </a:prstGeom>
          <a:solidFill>
            <a:srgbClr val="F1E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p:cNvSpPr/>
          <p:nvPr/>
        </p:nvSpPr>
        <p:spPr>
          <a:xfrm>
            <a:off x="5833530" y="1512632"/>
            <a:ext cx="2540003" cy="3533502"/>
          </a:xfrm>
          <a:prstGeom prst="rect">
            <a:avLst/>
          </a:prstGeom>
          <a:solidFill>
            <a:srgbClr val="F1E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855133" y="1508187"/>
            <a:ext cx="3993550" cy="1968561"/>
          </a:xfrm>
          <a:prstGeom prst="rect">
            <a:avLst/>
          </a:prstGeom>
          <a:solidFill>
            <a:srgbClr val="F1E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a:latin typeface="HY헤드라인M" panose="02030600000101010101" pitchFamily="18" charset="-127"/>
                <a:ea typeface="HY헤드라인M" panose="02030600000101010101" pitchFamily="18" charset="-127"/>
              </a:rPr>
              <a:t>6</a:t>
            </a: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02</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Methods (1)</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789784"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CNN + </a:t>
            </a:r>
            <a:r>
              <a:rPr lang="en-US" altLang="ko-KR" sz="2000" dirty="0" err="1"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Autoencoder</a:t>
            </a:r>
            <a:endPar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35" name="TextBox 34"/>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grpSp>
        <p:nvGrpSpPr>
          <p:cNvPr id="8211" name="그룹 8210"/>
          <p:cNvGrpSpPr/>
          <p:nvPr/>
        </p:nvGrpSpPr>
        <p:grpSpPr>
          <a:xfrm>
            <a:off x="602046" y="3855462"/>
            <a:ext cx="4820873" cy="2387808"/>
            <a:chOff x="813028" y="3477378"/>
            <a:chExt cx="4820873" cy="2387808"/>
          </a:xfrm>
        </p:grpSpPr>
        <p:sp>
          <p:nvSpPr>
            <p:cNvPr id="38" name="직사각형 37"/>
            <p:cNvSpPr/>
            <p:nvPr/>
          </p:nvSpPr>
          <p:spPr>
            <a:xfrm>
              <a:off x="813028" y="3659237"/>
              <a:ext cx="4820873" cy="2205949"/>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ko-KR" altLang="en-US" sz="1600" b="1" dirty="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신호를 가장 잘 설명하는 </a:t>
              </a:r>
              <a:r>
                <a:rPr lang="en-US" altLang="ko-KR" sz="1600" b="1" dirty="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features</a:t>
              </a:r>
              <a:r>
                <a:rPr lang="ko-KR" altLang="en-US" sz="1600" b="1" dirty="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를 추출</a:t>
              </a:r>
              <a:r>
                <a:rPr lang="ko-KR" altLang="en-US"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하기 위해</a:t>
              </a:r>
              <a:endParaRPr lang="en-US" altLang="ko-KR"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Convolution Neural Network</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에</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Autoencoder</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를 혼합한 알고리즘</a:t>
              </a:r>
              <a:r>
                <a:rPr lang="en-US" altLang="ko-KR"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사용</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Convolution</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과 </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Deconvolution</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을 반복하여</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en-US" altLang="ko-KR"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1×16 dimension</a:t>
              </a:r>
              <a:r>
                <a:rPr lang="ko-KR" altLang="en-US" sz="1600" dirty="0" smtClean="0">
                  <a:ln>
                    <a:solidFill>
                      <a:schemeClr val="accent1">
                        <a:alpha val="0"/>
                      </a:schemeClr>
                    </a:solidFill>
                  </a:ln>
                  <a:solidFill>
                    <a:srgbClr val="4D4D4D"/>
                  </a:solidFill>
                  <a:latin typeface="아리따-돋움(TTF)-SemiBold" panose="02020603020101020101" pitchFamily="18" charset="-127"/>
                  <a:ea typeface="아리따-돋움(TTF)-SemiBold" panose="02020603020101020101" pitchFamily="18" charset="-127"/>
                </a:rPr>
                <a:t>의 </a:t>
              </a:r>
              <a:r>
                <a:rPr lang="en-US" altLang="ko-KR" sz="1600" dirty="0" smtClean="0">
                  <a:ln>
                    <a:solidFill>
                      <a:schemeClr val="accent1">
                        <a:alpha val="0"/>
                      </a:schemeClr>
                    </a:solidFill>
                  </a:ln>
                  <a:solidFill>
                    <a:srgbClr val="4D4D4D"/>
                  </a:solidFill>
                  <a:latin typeface="아리따-돋움(TTF)-SemiBold" panose="02020603020101020101" pitchFamily="18" charset="-127"/>
                  <a:ea typeface="아리따-돋움(TTF)-SemiBold" panose="02020603020101020101" pitchFamily="18" charset="-127"/>
                </a:rPr>
                <a:t>features </a:t>
              </a:r>
              <a:r>
                <a:rPr lang="ko-KR" altLang="en-US" sz="1600" dirty="0" smtClean="0">
                  <a:ln>
                    <a:solidFill>
                      <a:schemeClr val="accent1">
                        <a:alpha val="0"/>
                      </a:schemeClr>
                    </a:solidFill>
                  </a:ln>
                  <a:solidFill>
                    <a:srgbClr val="4D4D4D"/>
                  </a:solidFill>
                  <a:latin typeface="아리따-돋움(TTF)-SemiBold" panose="02020603020101020101" pitchFamily="18" charset="-127"/>
                  <a:ea typeface="아리따-돋움(TTF)-SemiBold" panose="02020603020101020101" pitchFamily="18" charset="-127"/>
                </a:rPr>
                <a:t>추출</a:t>
              </a:r>
              <a:endParaRPr lang="en-US" altLang="ko-KR" sz="1600" dirty="0" smtClean="0">
                <a:ln>
                  <a:solidFill>
                    <a:schemeClr val="accent1">
                      <a:alpha val="0"/>
                    </a:schemeClr>
                  </a:solidFill>
                </a:ln>
                <a:solidFill>
                  <a:srgbClr val="4D4D4D"/>
                </a:solidFill>
                <a:latin typeface="아리따-돋움(TTF)-SemiBold" panose="02020603020101020101" pitchFamily="18" charset="-127"/>
                <a:ea typeface="아리따-돋움(TTF)-SemiBold" panose="02020603020101020101" pitchFamily="18" charset="-127"/>
              </a:endParaRPr>
            </a:p>
          </p:txBody>
        </p:sp>
        <p:sp>
          <p:nvSpPr>
            <p:cNvPr id="39" name="직사각형 38"/>
            <p:cNvSpPr/>
            <p:nvPr/>
          </p:nvSpPr>
          <p:spPr>
            <a:xfrm>
              <a:off x="980487" y="3477378"/>
              <a:ext cx="2426288"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CNN + </a:t>
              </a:r>
              <a:r>
                <a:rPr lang="en-US" altLang="ko-KR" b="1"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Autoencoder</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grpSp>
      <p:sp>
        <p:nvSpPr>
          <p:cNvPr id="46" name="곱셈 기호 45"/>
          <p:cNvSpPr/>
          <p:nvPr/>
        </p:nvSpPr>
        <p:spPr>
          <a:xfrm>
            <a:off x="3862632" y="2342558"/>
            <a:ext cx="364067" cy="348005"/>
          </a:xfrm>
          <a:prstGeom prst="mathMultiply">
            <a:avLst>
              <a:gd name="adj1" fmla="val 8135"/>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TextBox 40"/>
          <p:cNvSpPr txBox="1"/>
          <p:nvPr/>
        </p:nvSpPr>
        <p:spPr>
          <a:xfrm>
            <a:off x="953778" y="2354979"/>
            <a:ext cx="295274" cy="323165"/>
          </a:xfrm>
          <a:prstGeom prst="rect">
            <a:avLst/>
          </a:prstGeom>
          <a:noFill/>
        </p:spPr>
        <p:txBody>
          <a:bodyPr wrap="none" rtlCol="0">
            <a:spAutoFit/>
          </a:bodyPr>
          <a:lstStyle/>
          <a:p>
            <a:r>
              <a:rPr lang="en-US" altLang="ko-KR"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5</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2" name="왼쪽 중괄호 41"/>
          <p:cNvSpPr/>
          <p:nvPr/>
        </p:nvSpPr>
        <p:spPr>
          <a:xfrm>
            <a:off x="1282920" y="2051237"/>
            <a:ext cx="140258" cy="892938"/>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왼쪽 중괄호 42"/>
          <p:cNvSpPr/>
          <p:nvPr/>
        </p:nvSpPr>
        <p:spPr>
          <a:xfrm rot="16200000" flipV="1">
            <a:off x="2545881" y="1882974"/>
            <a:ext cx="133482" cy="2310867"/>
          </a:xfrm>
          <a:prstGeom prst="leftBrace">
            <a:avLst>
              <a:gd name="adj1" fmla="val 150157"/>
              <a:gd name="adj2" fmla="val 50000"/>
            </a:avLst>
          </a:prstGeom>
          <a:ln w="19050">
            <a:solidFill>
              <a:srgbClr val="3448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4" name="TextBox 43"/>
          <p:cNvSpPr txBox="1"/>
          <p:nvPr/>
        </p:nvSpPr>
        <p:spPr>
          <a:xfrm>
            <a:off x="2341106" y="3138792"/>
            <a:ext cx="522900" cy="323165"/>
          </a:xfrm>
          <a:prstGeom prst="rect">
            <a:avLst/>
          </a:prstGeom>
          <a:noFill/>
        </p:spPr>
        <p:txBody>
          <a:bodyPr wrap="none" rtlCol="0">
            <a:spAutoFit/>
          </a:bodyPr>
          <a:lstStyle/>
          <a:p>
            <a:r>
              <a:rPr lang="en-US" altLang="ko-KR" sz="15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300</a:t>
            </a:r>
            <a:endParaRPr lang="ko-KR" altLang="en-US" sz="15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5" name="직사각형 44"/>
          <p:cNvSpPr/>
          <p:nvPr/>
        </p:nvSpPr>
        <p:spPr>
          <a:xfrm>
            <a:off x="1437057" y="2044174"/>
            <a:ext cx="2330998" cy="90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p:cNvSpPr txBox="1"/>
          <p:nvPr/>
        </p:nvSpPr>
        <p:spPr>
          <a:xfrm>
            <a:off x="2436759" y="2086508"/>
            <a:ext cx="332142" cy="261610"/>
          </a:xfrm>
          <a:prstGeom prst="rect">
            <a:avLst/>
          </a:prstGeom>
          <a:noFill/>
        </p:spPr>
        <p:txBody>
          <a:bodyPr wrap="none" rtlCol="0">
            <a:spAutoFit/>
          </a:bodyPr>
          <a:lstStyle/>
          <a:p>
            <a:pPr algn="ct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X1</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9" name="TextBox 48"/>
          <p:cNvSpPr txBox="1"/>
          <p:nvPr/>
        </p:nvSpPr>
        <p:spPr>
          <a:xfrm>
            <a:off x="2428744" y="2285549"/>
            <a:ext cx="348172" cy="261610"/>
          </a:xfrm>
          <a:prstGeom prst="rect">
            <a:avLst/>
          </a:prstGeom>
          <a:noFill/>
        </p:spPr>
        <p:txBody>
          <a:bodyPr wrap="none" rtlCol="0">
            <a:spAutoFit/>
          </a:bodyPr>
          <a:lstStyle/>
          <a:p>
            <a:pPr algn="ct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X2</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0" name="TextBox 49"/>
          <p:cNvSpPr txBox="1"/>
          <p:nvPr/>
        </p:nvSpPr>
        <p:spPr>
          <a:xfrm>
            <a:off x="2451186" y="2484590"/>
            <a:ext cx="303288" cy="261610"/>
          </a:xfrm>
          <a:prstGeom prst="rect">
            <a:avLst/>
          </a:prstGeom>
          <a:noFill/>
        </p:spPr>
        <p:txBody>
          <a:bodyPr wrap="none" rtlCol="0">
            <a:spAutoFit/>
          </a:bodyPr>
          <a:lstStyle/>
          <a:p>
            <a:pPr algn="ct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1" name="TextBox 50"/>
          <p:cNvSpPr txBox="1"/>
          <p:nvPr/>
        </p:nvSpPr>
        <p:spPr>
          <a:xfrm>
            <a:off x="2427943" y="2683631"/>
            <a:ext cx="349775" cy="261610"/>
          </a:xfrm>
          <a:prstGeom prst="rect">
            <a:avLst/>
          </a:prstGeom>
          <a:noFill/>
        </p:spPr>
        <p:txBody>
          <a:bodyPr wrap="none" rtlCol="0">
            <a:spAutoFit/>
          </a:bodyPr>
          <a:lstStyle/>
          <a:p>
            <a:pPr algn="ct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X5</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7" name="직사각형 46"/>
          <p:cNvSpPr/>
          <p:nvPr/>
        </p:nvSpPr>
        <p:spPr>
          <a:xfrm>
            <a:off x="4350242" y="2044174"/>
            <a:ext cx="311083" cy="9293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TextBox 53"/>
          <p:cNvSpPr txBox="1"/>
          <p:nvPr/>
        </p:nvSpPr>
        <p:spPr>
          <a:xfrm>
            <a:off x="4330094" y="2086508"/>
            <a:ext cx="351378" cy="261610"/>
          </a:xfrm>
          <a:prstGeom prst="rect">
            <a:avLst/>
          </a:prstGeom>
          <a:noFill/>
        </p:spPr>
        <p:txBody>
          <a:bodyPr wrap="none" rtlCol="0">
            <a:spAutoFit/>
          </a:bodyP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w</a:t>
            </a: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5" name="TextBox 54"/>
          <p:cNvSpPr txBox="1"/>
          <p:nvPr/>
        </p:nvSpPr>
        <p:spPr>
          <a:xfrm>
            <a:off x="4322079" y="2285549"/>
            <a:ext cx="367408" cy="261610"/>
          </a:xfrm>
          <a:prstGeom prst="rect">
            <a:avLst/>
          </a:prstGeom>
          <a:noFill/>
        </p:spPr>
        <p:txBody>
          <a:bodyPr wrap="none" rtlCol="0">
            <a:spAutoFit/>
          </a:bodyP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w</a:t>
            </a: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2</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6" name="TextBox 55"/>
          <p:cNvSpPr txBox="1"/>
          <p:nvPr/>
        </p:nvSpPr>
        <p:spPr>
          <a:xfrm>
            <a:off x="4354139" y="2484590"/>
            <a:ext cx="303288" cy="261610"/>
          </a:xfrm>
          <a:prstGeom prst="rect">
            <a:avLst/>
          </a:prstGeom>
          <a:noFill/>
        </p:spPr>
        <p:txBody>
          <a:bodyPr wrap="none" rtlCol="0">
            <a:spAutoFit/>
          </a:bodyPr>
          <a:lstStyle/>
          <a:p>
            <a:pPr algn="ct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7" name="TextBox 56"/>
          <p:cNvSpPr txBox="1"/>
          <p:nvPr/>
        </p:nvSpPr>
        <p:spPr>
          <a:xfrm>
            <a:off x="4321277" y="2683631"/>
            <a:ext cx="369012" cy="261610"/>
          </a:xfrm>
          <a:prstGeom prst="rect">
            <a:avLst/>
          </a:prstGeom>
          <a:noFill/>
        </p:spPr>
        <p:txBody>
          <a:bodyPr wrap="none" rtlCol="0">
            <a:spAutoFit/>
          </a:bodyP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w</a:t>
            </a:r>
            <a:r>
              <a:rPr lang="en-US" altLang="ko-KR" sz="1100" dirty="0" smtClean="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5</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9" name="직사각형 58"/>
          <p:cNvSpPr/>
          <p:nvPr/>
        </p:nvSpPr>
        <p:spPr>
          <a:xfrm>
            <a:off x="5931619" y="1877424"/>
            <a:ext cx="2330998" cy="180000"/>
          </a:xfrm>
          <a:prstGeom prst="rect">
            <a:avLst/>
          </a:prstGeom>
          <a:noFill/>
          <a:ln w="19050">
            <a:solidFill>
              <a:srgbClr val="6FA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1×300</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8" name="오른쪽 화살표 7"/>
          <p:cNvSpPr/>
          <p:nvPr/>
        </p:nvSpPr>
        <p:spPr>
          <a:xfrm>
            <a:off x="4944063" y="1835361"/>
            <a:ext cx="778551" cy="246980"/>
          </a:xfrm>
          <a:prstGeom prst="rightArrow">
            <a:avLst>
              <a:gd name="adj1" fmla="val 18477"/>
              <a:gd name="adj2" fmla="val 44934"/>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p:cNvSpPr/>
          <p:nvPr/>
        </p:nvSpPr>
        <p:spPr>
          <a:xfrm>
            <a:off x="6781948" y="3358210"/>
            <a:ext cx="630341" cy="168923"/>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1×16</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91" name="직사각형 90"/>
          <p:cNvSpPr/>
          <p:nvPr/>
        </p:nvSpPr>
        <p:spPr>
          <a:xfrm>
            <a:off x="5931619" y="5416502"/>
            <a:ext cx="2330998" cy="90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5×300</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96" name="직사각형 95"/>
          <p:cNvSpPr/>
          <p:nvPr/>
        </p:nvSpPr>
        <p:spPr>
          <a:xfrm>
            <a:off x="6148989" y="2180491"/>
            <a:ext cx="1896258" cy="172863"/>
          </a:xfrm>
          <a:prstGeom prst="rect">
            <a:avLst/>
          </a:prstGeom>
          <a:noFill/>
          <a:ln w="19050">
            <a:solidFill>
              <a:srgbClr val="6FA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1×256</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97" name="직사각형 96"/>
          <p:cNvSpPr/>
          <p:nvPr/>
        </p:nvSpPr>
        <p:spPr>
          <a:xfrm>
            <a:off x="6337658" y="2469286"/>
            <a:ext cx="1518921" cy="181130"/>
          </a:xfrm>
          <a:prstGeom prst="rect">
            <a:avLst/>
          </a:prstGeom>
          <a:noFill/>
          <a:ln w="19050">
            <a:solidFill>
              <a:srgbClr val="6FA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1×128</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98" name="직사각형 97"/>
          <p:cNvSpPr/>
          <p:nvPr/>
        </p:nvSpPr>
        <p:spPr>
          <a:xfrm>
            <a:off x="6526888" y="2766347"/>
            <a:ext cx="1148142" cy="180000"/>
          </a:xfrm>
          <a:prstGeom prst="rect">
            <a:avLst/>
          </a:prstGeom>
          <a:noFill/>
          <a:ln w="19050">
            <a:solidFill>
              <a:srgbClr val="6FA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1×64</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99" name="직사각형 98"/>
          <p:cNvSpPr/>
          <p:nvPr/>
        </p:nvSpPr>
        <p:spPr>
          <a:xfrm>
            <a:off x="6703480" y="3062278"/>
            <a:ext cx="800100" cy="180000"/>
          </a:xfrm>
          <a:prstGeom prst="rect">
            <a:avLst/>
          </a:prstGeom>
          <a:noFill/>
          <a:ln w="19050">
            <a:solidFill>
              <a:srgbClr val="6FAC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1×32</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cxnSp>
        <p:nvCxnSpPr>
          <p:cNvPr id="22" name="직선 연결선 21"/>
          <p:cNvCxnSpPr/>
          <p:nvPr/>
        </p:nvCxnSpPr>
        <p:spPr>
          <a:xfrm>
            <a:off x="5930840" y="2049611"/>
            <a:ext cx="855506" cy="1318429"/>
          </a:xfrm>
          <a:prstGeom prst="line">
            <a:avLst/>
          </a:prstGeom>
          <a:ln w="19050">
            <a:solidFill>
              <a:srgbClr val="4D4D4D"/>
            </a:solidFill>
            <a:prstDash val="sysDot"/>
          </a:ln>
        </p:spPr>
        <p:style>
          <a:lnRef idx="1">
            <a:schemeClr val="accent1"/>
          </a:lnRef>
          <a:fillRef idx="0">
            <a:schemeClr val="accent1"/>
          </a:fillRef>
          <a:effectRef idx="0">
            <a:schemeClr val="accent1"/>
          </a:effectRef>
          <a:fontRef idx="minor">
            <a:schemeClr val="tx1"/>
          </a:fontRef>
        </p:style>
      </p:cxnSp>
      <p:cxnSp>
        <p:nvCxnSpPr>
          <p:cNvPr id="102" name="직선 연결선 101"/>
          <p:cNvCxnSpPr/>
          <p:nvPr/>
        </p:nvCxnSpPr>
        <p:spPr>
          <a:xfrm flipH="1">
            <a:off x="7408330" y="2032023"/>
            <a:ext cx="845984" cy="1328929"/>
          </a:xfrm>
          <a:prstGeom prst="line">
            <a:avLst/>
          </a:prstGeom>
          <a:ln w="19050">
            <a:solidFill>
              <a:srgbClr val="4D4D4D"/>
            </a:solidFill>
            <a:prstDash val="sysDot"/>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6703480" y="3643064"/>
            <a:ext cx="800099" cy="18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1×32</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112" name="직사각형 111"/>
          <p:cNvSpPr/>
          <p:nvPr/>
        </p:nvSpPr>
        <p:spPr>
          <a:xfrm>
            <a:off x="6337658" y="4234926"/>
            <a:ext cx="1544218" cy="18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1×128</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113" name="직사각형 112"/>
          <p:cNvSpPr/>
          <p:nvPr/>
        </p:nvSpPr>
        <p:spPr>
          <a:xfrm>
            <a:off x="6147089" y="4530857"/>
            <a:ext cx="1900059" cy="18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1×256</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129" name="직사각형 128"/>
          <p:cNvSpPr/>
          <p:nvPr/>
        </p:nvSpPr>
        <p:spPr>
          <a:xfrm>
            <a:off x="6526888" y="3938995"/>
            <a:ext cx="1148142" cy="18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1×64</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cxnSp>
        <p:nvCxnSpPr>
          <p:cNvPr id="152" name="직선 연결선 151"/>
          <p:cNvCxnSpPr/>
          <p:nvPr/>
        </p:nvCxnSpPr>
        <p:spPr>
          <a:xfrm flipH="1">
            <a:off x="5930840" y="3496319"/>
            <a:ext cx="855506" cy="1318429"/>
          </a:xfrm>
          <a:prstGeom prst="line">
            <a:avLst/>
          </a:prstGeom>
          <a:ln w="19050">
            <a:solidFill>
              <a:srgbClr val="4D4D4D"/>
            </a:solidFill>
            <a:prstDash val="sysDot"/>
          </a:ln>
        </p:spPr>
        <p:style>
          <a:lnRef idx="1">
            <a:schemeClr val="accent1"/>
          </a:lnRef>
          <a:fillRef idx="0">
            <a:schemeClr val="accent1"/>
          </a:fillRef>
          <a:effectRef idx="0">
            <a:schemeClr val="accent1"/>
          </a:effectRef>
          <a:fontRef idx="minor">
            <a:schemeClr val="tx1"/>
          </a:fontRef>
        </p:style>
      </p:cxnSp>
      <p:cxnSp>
        <p:nvCxnSpPr>
          <p:cNvPr id="153" name="직선 연결선 152"/>
          <p:cNvCxnSpPr/>
          <p:nvPr/>
        </p:nvCxnSpPr>
        <p:spPr>
          <a:xfrm>
            <a:off x="7408330" y="3478731"/>
            <a:ext cx="845984" cy="1328929"/>
          </a:xfrm>
          <a:prstGeom prst="line">
            <a:avLst/>
          </a:prstGeom>
          <a:ln w="19050">
            <a:solidFill>
              <a:srgbClr val="4D4D4D"/>
            </a:solidFill>
            <a:prstDash val="sysDot"/>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5930840" y="4820460"/>
            <a:ext cx="2331777" cy="15862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rPr>
              <a:t>1×300</a:t>
            </a:r>
            <a:endParaRPr lang="ko-KR" altLang="en-US" sz="1100" dirty="0">
              <a:ln>
                <a:solidFill>
                  <a:schemeClr val="tx1">
                    <a:lumMod val="65000"/>
                    <a:lumOff val="35000"/>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3" name="TextBox 2"/>
          <p:cNvSpPr txBox="1"/>
          <p:nvPr/>
        </p:nvSpPr>
        <p:spPr>
          <a:xfrm>
            <a:off x="2169670" y="1510760"/>
            <a:ext cx="1364476" cy="369332"/>
          </a:xfrm>
          <a:prstGeom prst="rect">
            <a:avLst/>
          </a:prstGeom>
          <a:noFill/>
          <a:ln>
            <a:noFill/>
          </a:ln>
        </p:spPr>
        <p:txBody>
          <a:bodyPr wrap="none" rtlCol="0">
            <a:spAutoFit/>
          </a:bodyPr>
          <a:lstStyle/>
          <a:p>
            <a:r>
              <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Convolution</a:t>
            </a:r>
            <a:endPar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58" name="TextBox 57"/>
          <p:cNvSpPr txBox="1"/>
          <p:nvPr/>
        </p:nvSpPr>
        <p:spPr>
          <a:xfrm>
            <a:off x="6365998" y="1471603"/>
            <a:ext cx="1457450" cy="369332"/>
          </a:xfrm>
          <a:prstGeom prst="rect">
            <a:avLst/>
          </a:prstGeom>
          <a:noFill/>
          <a:ln>
            <a:noFill/>
          </a:ln>
        </p:spPr>
        <p:txBody>
          <a:bodyPr wrap="none" rtlCol="0">
            <a:spAutoFit/>
          </a:bodyPr>
          <a:lstStyle/>
          <a:p>
            <a:pPr algn="ctr"/>
            <a:r>
              <a:rPr lang="en-US" altLang="ko-KR" b="1"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Autoencoder</a:t>
            </a:r>
            <a:endPar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61" name="TextBox 60"/>
          <p:cNvSpPr txBox="1"/>
          <p:nvPr/>
        </p:nvSpPr>
        <p:spPr>
          <a:xfrm>
            <a:off x="6291458" y="5086749"/>
            <a:ext cx="1606530" cy="369332"/>
          </a:xfrm>
          <a:prstGeom prst="rect">
            <a:avLst/>
          </a:prstGeom>
          <a:noFill/>
          <a:ln>
            <a:noFill/>
          </a:ln>
        </p:spPr>
        <p:txBody>
          <a:bodyPr wrap="none" rtlCol="0">
            <a:spAutoFit/>
          </a:bodyPr>
          <a:lstStyle/>
          <a:p>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Deconvolution</a:t>
            </a:r>
            <a:endParaRPr lang="ko-KR" altLang="en-US"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Tree>
    <p:extLst>
      <p:ext uri="{BB962C8B-B14F-4D97-AF65-F5344CB8AC3E}">
        <p14:creationId xmlns:p14="http://schemas.microsoft.com/office/powerpoint/2010/main" val="687312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a:latin typeface="HY헤드라인M" panose="02030600000101010101" pitchFamily="18" charset="-127"/>
                <a:ea typeface="HY헤드라인M" panose="02030600000101010101" pitchFamily="18" charset="-127"/>
              </a:rPr>
              <a:t>7</a:t>
            </a: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02</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lvl="0">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Methods (2)</a:t>
            </a:r>
            <a:endParaRPr lang="en-US" altLang="ko-KR" sz="3200" dirty="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endParaRP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789784"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t-SNE (student t – Stochastic Neighbor Embedding)</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40" name="직사각형 39"/>
          <p:cNvSpPr/>
          <p:nvPr/>
        </p:nvSpPr>
        <p:spPr>
          <a:xfrm>
            <a:off x="479653" y="1794800"/>
            <a:ext cx="8059571" cy="1692116"/>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고차원 데이터</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를 탐색하는 데 사용되는 </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비선형 차원감소 </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알고리즘</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공간에서 </a:t>
            </a:r>
            <a:r>
              <a:rPr lang="ko-KR" altLang="en-US" sz="1600" spc="-20" dirty="0" smtClean="0">
                <a:solidFill>
                  <a:srgbClr val="212A35"/>
                </a:solidFill>
                <a:latin typeface="+mn-ea"/>
                <a:cs typeface="Cambria Math"/>
              </a:rPr>
              <a:t>𝑥</a:t>
            </a:r>
            <a:r>
              <a:rPr lang="ko-KR" altLang="en-US" sz="1600" spc="525" baseline="-16081" dirty="0" smtClean="0">
                <a:solidFill>
                  <a:srgbClr val="212A35"/>
                </a:solidFill>
                <a:latin typeface="+mn-ea"/>
                <a:cs typeface="Cambria Math"/>
              </a:rPr>
              <a:t>𝑖</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에 대한 </a:t>
            </a:r>
            <a:r>
              <a:rPr lang="ko-KR" altLang="en-US"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유사도를</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조건부 확률로 나타내며</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조건부 확률이 높으면 데이터 포인트끼리의 거리가 가까운 것을 의미</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r>
            <a:b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b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조건부 </a:t>
            </a:r>
            <a:r>
              <a:rPr lang="ko-KR" altLang="en-US"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확률값</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유사</a:t>
            </a:r>
            <a:r>
              <a:rPr lang="ko-KR" altLang="en-US"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도</a:t>
            </a:r>
            <a:r>
              <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이 </a:t>
            </a:r>
            <a:r>
              <a:rPr lang="ko-KR" altLang="en-US" sz="1600" b="1" dirty="0" err="1"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저차원에서도</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 고차원에서와 유사</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한 값을 가지도록 데이터 </a:t>
            </a:r>
            <a:r>
              <a:rPr lang="ko-KR" altLang="en-US" sz="1600" dirty="0" err="1"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매핑</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41" name="직사각형 40"/>
          <p:cNvSpPr/>
          <p:nvPr/>
        </p:nvSpPr>
        <p:spPr>
          <a:xfrm>
            <a:off x="647112" y="1612941"/>
            <a:ext cx="1063155"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t-SNE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grpSp>
        <p:nvGrpSpPr>
          <p:cNvPr id="3" name="그룹 2"/>
          <p:cNvGrpSpPr/>
          <p:nvPr/>
        </p:nvGrpSpPr>
        <p:grpSpPr>
          <a:xfrm>
            <a:off x="1926586" y="3708514"/>
            <a:ext cx="4764597" cy="2660709"/>
            <a:chOff x="1926586" y="3363792"/>
            <a:chExt cx="4764597" cy="2660709"/>
          </a:xfrm>
        </p:grpSpPr>
        <p:grpSp>
          <p:nvGrpSpPr>
            <p:cNvPr id="19" name="그룹 18"/>
            <p:cNvGrpSpPr/>
            <p:nvPr/>
          </p:nvGrpSpPr>
          <p:grpSpPr>
            <a:xfrm>
              <a:off x="1926586" y="3363792"/>
              <a:ext cx="4764597" cy="2660709"/>
              <a:chOff x="1892718" y="3296056"/>
              <a:chExt cx="4764597" cy="2660709"/>
            </a:xfrm>
          </p:grpSpPr>
          <p:pic>
            <p:nvPicPr>
              <p:cNvPr id="20" name="Picture 2" descr="Comparing the standard normal (&lt;i&gt;&lt;noscript&gt;&lt;img sr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517" y="3296056"/>
                <a:ext cx="4232798" cy="2507934"/>
              </a:xfrm>
              <a:prstGeom prst="rect">
                <a:avLst/>
              </a:prstGeom>
              <a:noFill/>
              <a:extLst>
                <a:ext uri="{909E8E84-426E-40DD-AFC4-6F175D3DCCD1}">
                  <a14:hiddenFill xmlns:a14="http://schemas.microsoft.com/office/drawing/2010/main">
                    <a:solidFill>
                      <a:srgbClr val="FFFFFF"/>
                    </a:solidFill>
                  </a14:hiddenFill>
                </a:ext>
              </a:extLst>
            </p:spPr>
          </p:pic>
          <p:sp>
            <p:nvSpPr>
              <p:cNvPr id="21" name="object 13"/>
              <p:cNvSpPr/>
              <p:nvPr/>
            </p:nvSpPr>
            <p:spPr>
              <a:xfrm>
                <a:off x="4662552" y="5515028"/>
                <a:ext cx="121920" cy="125095"/>
              </a:xfrm>
              <a:custGeom>
                <a:avLst/>
                <a:gdLst/>
                <a:ahLst/>
                <a:cxnLst/>
                <a:rect l="l" t="t" r="r" b="b"/>
                <a:pathLst>
                  <a:path w="121920" h="125095">
                    <a:moveTo>
                      <a:pt x="60960" y="0"/>
                    </a:moveTo>
                    <a:lnTo>
                      <a:pt x="37236" y="4910"/>
                    </a:lnTo>
                    <a:lnTo>
                      <a:pt x="17859" y="18302"/>
                    </a:lnTo>
                    <a:lnTo>
                      <a:pt x="4792" y="38163"/>
                    </a:lnTo>
                    <a:lnTo>
                      <a:pt x="0" y="62484"/>
                    </a:lnTo>
                    <a:lnTo>
                      <a:pt x="4792" y="86804"/>
                    </a:lnTo>
                    <a:lnTo>
                      <a:pt x="17859" y="106665"/>
                    </a:lnTo>
                    <a:lnTo>
                      <a:pt x="37236" y="120057"/>
                    </a:lnTo>
                    <a:lnTo>
                      <a:pt x="60960" y="124968"/>
                    </a:lnTo>
                    <a:lnTo>
                      <a:pt x="84683" y="120057"/>
                    </a:lnTo>
                    <a:lnTo>
                      <a:pt x="104060" y="106665"/>
                    </a:lnTo>
                    <a:lnTo>
                      <a:pt x="117127" y="86804"/>
                    </a:lnTo>
                    <a:lnTo>
                      <a:pt x="121920" y="62484"/>
                    </a:lnTo>
                    <a:lnTo>
                      <a:pt x="117127" y="38163"/>
                    </a:lnTo>
                    <a:lnTo>
                      <a:pt x="104060" y="18302"/>
                    </a:lnTo>
                    <a:lnTo>
                      <a:pt x="84683" y="4910"/>
                    </a:lnTo>
                    <a:lnTo>
                      <a:pt x="60960" y="0"/>
                    </a:lnTo>
                    <a:close/>
                  </a:path>
                </a:pathLst>
              </a:custGeom>
              <a:solidFill>
                <a:srgbClr val="A4A4A4"/>
              </a:solidFill>
            </p:spPr>
            <p:txBody>
              <a:bodyPr wrap="square" lIns="0" tIns="0" rIns="0" bIns="0" rtlCol="0"/>
              <a:lstStyle/>
              <a:p>
                <a:endParaRPr/>
              </a:p>
            </p:txBody>
          </p:sp>
          <p:sp>
            <p:nvSpPr>
              <p:cNvPr id="22" name="object 14"/>
              <p:cNvSpPr/>
              <p:nvPr/>
            </p:nvSpPr>
            <p:spPr>
              <a:xfrm>
                <a:off x="4662552" y="5515028"/>
                <a:ext cx="121920" cy="125095"/>
              </a:xfrm>
              <a:custGeom>
                <a:avLst/>
                <a:gdLst/>
                <a:ahLst/>
                <a:cxnLst/>
                <a:rect l="l" t="t" r="r" b="b"/>
                <a:pathLst>
                  <a:path w="121920" h="125095">
                    <a:moveTo>
                      <a:pt x="0" y="62484"/>
                    </a:moveTo>
                    <a:lnTo>
                      <a:pt x="4792" y="38163"/>
                    </a:lnTo>
                    <a:lnTo>
                      <a:pt x="17859" y="18302"/>
                    </a:lnTo>
                    <a:lnTo>
                      <a:pt x="37236" y="4910"/>
                    </a:lnTo>
                    <a:lnTo>
                      <a:pt x="60960" y="0"/>
                    </a:lnTo>
                    <a:lnTo>
                      <a:pt x="84683" y="4910"/>
                    </a:lnTo>
                    <a:lnTo>
                      <a:pt x="104060" y="18302"/>
                    </a:lnTo>
                    <a:lnTo>
                      <a:pt x="117127" y="38163"/>
                    </a:lnTo>
                    <a:lnTo>
                      <a:pt x="121920" y="62484"/>
                    </a:lnTo>
                    <a:lnTo>
                      <a:pt x="117127" y="86804"/>
                    </a:lnTo>
                    <a:lnTo>
                      <a:pt x="104060" y="106665"/>
                    </a:lnTo>
                    <a:lnTo>
                      <a:pt x="84683" y="120057"/>
                    </a:lnTo>
                    <a:lnTo>
                      <a:pt x="60960" y="124968"/>
                    </a:lnTo>
                    <a:lnTo>
                      <a:pt x="37236" y="120057"/>
                    </a:lnTo>
                    <a:lnTo>
                      <a:pt x="17859" y="106665"/>
                    </a:lnTo>
                    <a:lnTo>
                      <a:pt x="4792" y="86804"/>
                    </a:lnTo>
                    <a:lnTo>
                      <a:pt x="0" y="62484"/>
                    </a:lnTo>
                    <a:close/>
                  </a:path>
                </a:pathLst>
              </a:custGeom>
              <a:ln w="12192">
                <a:solidFill>
                  <a:srgbClr val="787878"/>
                </a:solidFill>
              </a:ln>
            </p:spPr>
            <p:txBody>
              <a:bodyPr wrap="square" lIns="0" tIns="0" rIns="0" bIns="0" rtlCol="0"/>
              <a:lstStyle/>
              <a:p>
                <a:endParaRPr/>
              </a:p>
            </p:txBody>
          </p:sp>
          <p:sp>
            <p:nvSpPr>
              <p:cNvPr id="23" name="object 15"/>
              <p:cNvSpPr txBox="1"/>
              <p:nvPr/>
            </p:nvSpPr>
            <p:spPr>
              <a:xfrm>
                <a:off x="4611497" y="5612260"/>
                <a:ext cx="205104" cy="200055"/>
              </a:xfrm>
              <a:prstGeom prst="rect">
                <a:avLst/>
              </a:prstGeom>
            </p:spPr>
            <p:txBody>
              <a:bodyPr vert="horz" wrap="square" lIns="0" tIns="0" rIns="0" bIns="0" rtlCol="0">
                <a:spAutoFit/>
              </a:bodyPr>
              <a:lstStyle/>
              <a:p>
                <a:pPr marL="12700">
                  <a:lnSpc>
                    <a:spcPct val="100000"/>
                  </a:lnSpc>
                </a:pPr>
                <a:endParaRPr sz="1950" baseline="-14957" dirty="0">
                  <a:latin typeface="Cambria Math"/>
                  <a:cs typeface="Cambria Math"/>
                </a:endParaRPr>
              </a:p>
            </p:txBody>
          </p:sp>
          <p:sp>
            <p:nvSpPr>
              <p:cNvPr id="24" name="object 16"/>
              <p:cNvSpPr/>
              <p:nvPr/>
            </p:nvSpPr>
            <p:spPr>
              <a:xfrm>
                <a:off x="5413883" y="5508933"/>
                <a:ext cx="121920" cy="125095"/>
              </a:xfrm>
              <a:custGeom>
                <a:avLst/>
                <a:gdLst/>
                <a:ahLst/>
                <a:cxnLst/>
                <a:rect l="l" t="t" r="r" b="b"/>
                <a:pathLst>
                  <a:path w="121920" h="125095">
                    <a:moveTo>
                      <a:pt x="60960" y="0"/>
                    </a:moveTo>
                    <a:lnTo>
                      <a:pt x="37236" y="4910"/>
                    </a:lnTo>
                    <a:lnTo>
                      <a:pt x="17859" y="18302"/>
                    </a:lnTo>
                    <a:lnTo>
                      <a:pt x="4792" y="38163"/>
                    </a:lnTo>
                    <a:lnTo>
                      <a:pt x="0" y="62483"/>
                    </a:lnTo>
                    <a:lnTo>
                      <a:pt x="4792" y="86804"/>
                    </a:lnTo>
                    <a:lnTo>
                      <a:pt x="17859" y="106665"/>
                    </a:lnTo>
                    <a:lnTo>
                      <a:pt x="37236" y="120057"/>
                    </a:lnTo>
                    <a:lnTo>
                      <a:pt x="60960" y="124967"/>
                    </a:lnTo>
                    <a:lnTo>
                      <a:pt x="84683" y="120057"/>
                    </a:lnTo>
                    <a:lnTo>
                      <a:pt x="104060" y="106665"/>
                    </a:lnTo>
                    <a:lnTo>
                      <a:pt x="117127" y="86804"/>
                    </a:lnTo>
                    <a:lnTo>
                      <a:pt x="121919" y="62483"/>
                    </a:lnTo>
                    <a:lnTo>
                      <a:pt x="117127" y="38163"/>
                    </a:lnTo>
                    <a:lnTo>
                      <a:pt x="104060" y="18302"/>
                    </a:lnTo>
                    <a:lnTo>
                      <a:pt x="84683" y="4910"/>
                    </a:lnTo>
                    <a:lnTo>
                      <a:pt x="60960" y="0"/>
                    </a:lnTo>
                    <a:close/>
                  </a:path>
                </a:pathLst>
              </a:custGeom>
              <a:solidFill>
                <a:srgbClr val="6FAC46"/>
              </a:solidFill>
            </p:spPr>
            <p:txBody>
              <a:bodyPr wrap="square" lIns="0" tIns="0" rIns="0" bIns="0" rtlCol="0"/>
              <a:lstStyle/>
              <a:p>
                <a:endParaRPr/>
              </a:p>
            </p:txBody>
          </p:sp>
          <p:sp>
            <p:nvSpPr>
              <p:cNvPr id="25" name="object 17"/>
              <p:cNvSpPr/>
              <p:nvPr/>
            </p:nvSpPr>
            <p:spPr>
              <a:xfrm>
                <a:off x="5413883" y="5508933"/>
                <a:ext cx="121920" cy="125095"/>
              </a:xfrm>
              <a:custGeom>
                <a:avLst/>
                <a:gdLst/>
                <a:ahLst/>
                <a:cxnLst/>
                <a:rect l="l" t="t" r="r" b="b"/>
                <a:pathLst>
                  <a:path w="121920" h="125095">
                    <a:moveTo>
                      <a:pt x="0" y="62483"/>
                    </a:moveTo>
                    <a:lnTo>
                      <a:pt x="4792" y="38163"/>
                    </a:lnTo>
                    <a:lnTo>
                      <a:pt x="17859" y="18302"/>
                    </a:lnTo>
                    <a:lnTo>
                      <a:pt x="37236" y="4910"/>
                    </a:lnTo>
                    <a:lnTo>
                      <a:pt x="60960" y="0"/>
                    </a:lnTo>
                    <a:lnTo>
                      <a:pt x="84683" y="4910"/>
                    </a:lnTo>
                    <a:lnTo>
                      <a:pt x="104060" y="18302"/>
                    </a:lnTo>
                    <a:lnTo>
                      <a:pt x="117127" y="38163"/>
                    </a:lnTo>
                    <a:lnTo>
                      <a:pt x="121919" y="62483"/>
                    </a:lnTo>
                    <a:lnTo>
                      <a:pt x="117127" y="86804"/>
                    </a:lnTo>
                    <a:lnTo>
                      <a:pt x="104060" y="106665"/>
                    </a:lnTo>
                    <a:lnTo>
                      <a:pt x="84683" y="120057"/>
                    </a:lnTo>
                    <a:lnTo>
                      <a:pt x="60960" y="124967"/>
                    </a:lnTo>
                    <a:lnTo>
                      <a:pt x="37236" y="120057"/>
                    </a:lnTo>
                    <a:lnTo>
                      <a:pt x="17859" y="106665"/>
                    </a:lnTo>
                    <a:lnTo>
                      <a:pt x="4792" y="86804"/>
                    </a:lnTo>
                    <a:lnTo>
                      <a:pt x="0" y="62483"/>
                    </a:lnTo>
                    <a:close/>
                  </a:path>
                </a:pathLst>
              </a:custGeom>
              <a:ln w="12192">
                <a:solidFill>
                  <a:srgbClr val="787878"/>
                </a:solidFill>
              </a:ln>
            </p:spPr>
            <p:txBody>
              <a:bodyPr wrap="square" lIns="0" tIns="0" rIns="0" bIns="0" rtlCol="0"/>
              <a:lstStyle/>
              <a:p>
                <a:endParaRPr/>
              </a:p>
            </p:txBody>
          </p:sp>
          <p:sp>
            <p:nvSpPr>
              <p:cNvPr id="26" name="object 19"/>
              <p:cNvSpPr txBox="1"/>
              <p:nvPr/>
            </p:nvSpPr>
            <p:spPr>
              <a:xfrm>
                <a:off x="4770894" y="5328669"/>
                <a:ext cx="1420622" cy="184666"/>
              </a:xfrm>
              <a:prstGeom prst="rect">
                <a:avLst/>
              </a:prstGeom>
            </p:spPr>
            <p:txBody>
              <a:bodyPr vert="horz" wrap="square" lIns="0" tIns="0" rIns="0" bIns="0" rtlCol="0">
                <a:spAutoFit/>
              </a:bodyPr>
              <a:lstStyle/>
              <a:p>
                <a:pPr marL="12700" algn="ctr">
                  <a:lnSpc>
                    <a:spcPct val="100000"/>
                  </a:lnSpc>
                </a:pPr>
                <a:r>
                  <a:rPr lang="ko-KR" altLang="en-US" sz="1200" dirty="0">
                    <a:ln>
                      <a:solidFill>
                        <a:schemeClr val="tx1">
                          <a:lumMod val="65000"/>
                          <a:lumOff val="35000"/>
                          <a:alpha val="0"/>
                        </a:schemeClr>
                      </a:solidFill>
                    </a:ln>
                    <a:solidFill>
                      <a:srgbClr val="6FAC46"/>
                    </a:solidFill>
                    <a:latin typeface="아리따-돋움(TTF)-SemiBold" panose="02020603020101020101" pitchFamily="18" charset="-127"/>
                    <a:ea typeface="아리따-돋움(TTF)-SemiBold" panose="02020603020101020101" pitchFamily="18" charset="-127"/>
                  </a:rPr>
                  <a:t>유사도 높음</a:t>
                </a:r>
                <a:endParaRPr sz="1200" dirty="0">
                  <a:ln>
                    <a:solidFill>
                      <a:schemeClr val="tx1">
                        <a:lumMod val="65000"/>
                        <a:lumOff val="35000"/>
                        <a:alpha val="0"/>
                      </a:schemeClr>
                    </a:solidFill>
                  </a:ln>
                  <a:solidFill>
                    <a:srgbClr val="6FAC46"/>
                  </a:solidFill>
                  <a:latin typeface="아리따-돋움(TTF)-SemiBold" panose="02020603020101020101" pitchFamily="18" charset="-127"/>
                  <a:ea typeface="아리따-돋움(TTF)-SemiBold" panose="02020603020101020101" pitchFamily="18" charset="-127"/>
                </a:endParaRPr>
              </a:p>
            </p:txBody>
          </p:sp>
          <p:sp>
            <p:nvSpPr>
              <p:cNvPr id="27" name="object 20"/>
              <p:cNvSpPr/>
              <p:nvPr/>
            </p:nvSpPr>
            <p:spPr>
              <a:xfrm>
                <a:off x="2535048" y="5508933"/>
                <a:ext cx="123825" cy="125095"/>
              </a:xfrm>
              <a:custGeom>
                <a:avLst/>
                <a:gdLst/>
                <a:ahLst/>
                <a:cxnLst/>
                <a:rect l="l" t="t" r="r" b="b"/>
                <a:pathLst>
                  <a:path w="123825" h="125095">
                    <a:moveTo>
                      <a:pt x="61721" y="0"/>
                    </a:moveTo>
                    <a:lnTo>
                      <a:pt x="37718" y="4910"/>
                    </a:lnTo>
                    <a:lnTo>
                      <a:pt x="18097" y="18302"/>
                    </a:lnTo>
                    <a:lnTo>
                      <a:pt x="4857" y="38163"/>
                    </a:lnTo>
                    <a:lnTo>
                      <a:pt x="0" y="62483"/>
                    </a:lnTo>
                    <a:lnTo>
                      <a:pt x="4857" y="86804"/>
                    </a:lnTo>
                    <a:lnTo>
                      <a:pt x="18097" y="106665"/>
                    </a:lnTo>
                    <a:lnTo>
                      <a:pt x="37718" y="120057"/>
                    </a:lnTo>
                    <a:lnTo>
                      <a:pt x="61721" y="124967"/>
                    </a:lnTo>
                    <a:lnTo>
                      <a:pt x="85724" y="120057"/>
                    </a:lnTo>
                    <a:lnTo>
                      <a:pt x="105346" y="106665"/>
                    </a:lnTo>
                    <a:lnTo>
                      <a:pt x="118586" y="86804"/>
                    </a:lnTo>
                    <a:lnTo>
                      <a:pt x="123443" y="62483"/>
                    </a:lnTo>
                    <a:lnTo>
                      <a:pt x="118586" y="38163"/>
                    </a:lnTo>
                    <a:lnTo>
                      <a:pt x="105346" y="18302"/>
                    </a:lnTo>
                    <a:lnTo>
                      <a:pt x="85725" y="4910"/>
                    </a:lnTo>
                    <a:lnTo>
                      <a:pt x="61721" y="0"/>
                    </a:lnTo>
                    <a:close/>
                  </a:path>
                </a:pathLst>
              </a:custGeom>
              <a:solidFill>
                <a:srgbClr val="FF0000"/>
              </a:solidFill>
            </p:spPr>
            <p:txBody>
              <a:bodyPr wrap="square" lIns="0" tIns="0" rIns="0" bIns="0" rtlCol="0"/>
              <a:lstStyle/>
              <a:p>
                <a:endParaRPr/>
              </a:p>
            </p:txBody>
          </p:sp>
          <p:sp>
            <p:nvSpPr>
              <p:cNvPr id="28" name="object 21"/>
              <p:cNvSpPr/>
              <p:nvPr/>
            </p:nvSpPr>
            <p:spPr>
              <a:xfrm>
                <a:off x="2535048" y="5508933"/>
                <a:ext cx="123825" cy="125095"/>
              </a:xfrm>
              <a:custGeom>
                <a:avLst/>
                <a:gdLst/>
                <a:ahLst/>
                <a:cxnLst/>
                <a:rect l="l" t="t" r="r" b="b"/>
                <a:pathLst>
                  <a:path w="123825" h="125095">
                    <a:moveTo>
                      <a:pt x="0" y="62483"/>
                    </a:moveTo>
                    <a:lnTo>
                      <a:pt x="4857" y="38163"/>
                    </a:lnTo>
                    <a:lnTo>
                      <a:pt x="18097" y="18302"/>
                    </a:lnTo>
                    <a:lnTo>
                      <a:pt x="37718" y="4910"/>
                    </a:lnTo>
                    <a:lnTo>
                      <a:pt x="61721" y="0"/>
                    </a:lnTo>
                    <a:lnTo>
                      <a:pt x="85725" y="4910"/>
                    </a:lnTo>
                    <a:lnTo>
                      <a:pt x="105346" y="18302"/>
                    </a:lnTo>
                    <a:lnTo>
                      <a:pt x="118586" y="38163"/>
                    </a:lnTo>
                    <a:lnTo>
                      <a:pt x="123443" y="62483"/>
                    </a:lnTo>
                    <a:lnTo>
                      <a:pt x="118586" y="86804"/>
                    </a:lnTo>
                    <a:lnTo>
                      <a:pt x="105346" y="106665"/>
                    </a:lnTo>
                    <a:lnTo>
                      <a:pt x="85724" y="120057"/>
                    </a:lnTo>
                    <a:lnTo>
                      <a:pt x="61721" y="124967"/>
                    </a:lnTo>
                    <a:lnTo>
                      <a:pt x="37718" y="120057"/>
                    </a:lnTo>
                    <a:lnTo>
                      <a:pt x="18097" y="106665"/>
                    </a:lnTo>
                    <a:lnTo>
                      <a:pt x="4857" y="86804"/>
                    </a:lnTo>
                    <a:lnTo>
                      <a:pt x="0" y="62483"/>
                    </a:lnTo>
                    <a:close/>
                  </a:path>
                </a:pathLst>
              </a:custGeom>
              <a:ln w="12191">
                <a:solidFill>
                  <a:srgbClr val="787878"/>
                </a:solidFill>
              </a:ln>
            </p:spPr>
            <p:txBody>
              <a:bodyPr wrap="square" lIns="0" tIns="0" rIns="0" bIns="0" rtlCol="0"/>
              <a:lstStyle/>
              <a:p>
                <a:endParaRPr/>
              </a:p>
            </p:txBody>
          </p:sp>
          <p:sp>
            <p:nvSpPr>
              <p:cNvPr id="29" name="object 23"/>
              <p:cNvSpPr txBox="1"/>
              <p:nvPr/>
            </p:nvSpPr>
            <p:spPr>
              <a:xfrm>
                <a:off x="1892718" y="5324324"/>
                <a:ext cx="1403198" cy="184666"/>
              </a:xfrm>
              <a:prstGeom prst="rect">
                <a:avLst/>
              </a:prstGeom>
            </p:spPr>
            <p:txBody>
              <a:bodyPr vert="horz" wrap="square" lIns="0" tIns="0" rIns="0" bIns="0" rtlCol="0">
                <a:spAutoFit/>
              </a:bodyPr>
              <a:lstStyle/>
              <a:p>
                <a:pPr marL="12700" algn="ctr">
                  <a:lnSpc>
                    <a:spcPct val="100000"/>
                  </a:lnSpc>
                </a:pPr>
                <a:r>
                  <a:rPr lang="ko-KR" altLang="en-US" sz="1200" dirty="0">
                    <a:ln>
                      <a:solidFill>
                        <a:schemeClr val="tx1">
                          <a:lumMod val="65000"/>
                          <a:lumOff val="35000"/>
                          <a:alpha val="0"/>
                        </a:schemeClr>
                      </a:solidFill>
                    </a:ln>
                    <a:solidFill>
                      <a:srgbClr val="FF0000"/>
                    </a:solidFill>
                    <a:latin typeface="아리따-돋움(TTF)-SemiBold" panose="02020603020101020101" pitchFamily="18" charset="-127"/>
                    <a:ea typeface="아리따-돋움(TTF)-SemiBold" panose="02020603020101020101" pitchFamily="18" charset="-127"/>
                  </a:rPr>
                  <a:t>유사도 낮음</a:t>
                </a:r>
                <a:endParaRPr sz="1200" dirty="0">
                  <a:ln>
                    <a:solidFill>
                      <a:schemeClr val="tx1">
                        <a:lumMod val="65000"/>
                        <a:lumOff val="35000"/>
                        <a:alpha val="0"/>
                      </a:schemeClr>
                    </a:solidFill>
                  </a:ln>
                  <a:solidFill>
                    <a:srgbClr val="FF0000"/>
                  </a:solidFill>
                  <a:latin typeface="아리따-돋움(TTF)-SemiBold" panose="02020603020101020101" pitchFamily="18" charset="-127"/>
                  <a:ea typeface="아리따-돋움(TTF)-SemiBold" panose="02020603020101020101" pitchFamily="18" charset="-127"/>
                </a:endParaRPr>
              </a:p>
            </p:txBody>
          </p:sp>
          <p:sp>
            <p:nvSpPr>
              <p:cNvPr id="30" name="object 13"/>
              <p:cNvSpPr/>
              <p:nvPr/>
            </p:nvSpPr>
            <p:spPr>
              <a:xfrm>
                <a:off x="4662552" y="5515028"/>
                <a:ext cx="121920" cy="125095"/>
              </a:xfrm>
              <a:custGeom>
                <a:avLst/>
                <a:gdLst/>
                <a:ahLst/>
                <a:cxnLst/>
                <a:rect l="l" t="t" r="r" b="b"/>
                <a:pathLst>
                  <a:path w="121920" h="125095">
                    <a:moveTo>
                      <a:pt x="60960" y="0"/>
                    </a:moveTo>
                    <a:lnTo>
                      <a:pt x="37236" y="4910"/>
                    </a:lnTo>
                    <a:lnTo>
                      <a:pt x="17859" y="18302"/>
                    </a:lnTo>
                    <a:lnTo>
                      <a:pt x="4792" y="38163"/>
                    </a:lnTo>
                    <a:lnTo>
                      <a:pt x="0" y="62484"/>
                    </a:lnTo>
                    <a:lnTo>
                      <a:pt x="4792" y="86804"/>
                    </a:lnTo>
                    <a:lnTo>
                      <a:pt x="17859" y="106665"/>
                    </a:lnTo>
                    <a:lnTo>
                      <a:pt x="37236" y="120057"/>
                    </a:lnTo>
                    <a:lnTo>
                      <a:pt x="60960" y="124968"/>
                    </a:lnTo>
                    <a:lnTo>
                      <a:pt x="84683" y="120057"/>
                    </a:lnTo>
                    <a:lnTo>
                      <a:pt x="104060" y="106665"/>
                    </a:lnTo>
                    <a:lnTo>
                      <a:pt x="117127" y="86804"/>
                    </a:lnTo>
                    <a:lnTo>
                      <a:pt x="121920" y="62484"/>
                    </a:lnTo>
                    <a:lnTo>
                      <a:pt x="117127" y="38163"/>
                    </a:lnTo>
                    <a:lnTo>
                      <a:pt x="104060" y="18302"/>
                    </a:lnTo>
                    <a:lnTo>
                      <a:pt x="84683" y="4910"/>
                    </a:lnTo>
                    <a:lnTo>
                      <a:pt x="60960" y="0"/>
                    </a:lnTo>
                    <a:close/>
                  </a:path>
                </a:pathLst>
              </a:custGeom>
              <a:solidFill>
                <a:srgbClr val="A4A4A4"/>
              </a:solidFill>
            </p:spPr>
            <p:txBody>
              <a:bodyPr wrap="square" lIns="0" tIns="0" rIns="0" bIns="0" rtlCol="0"/>
              <a:lstStyle/>
              <a:p>
                <a:endParaRPr/>
              </a:p>
            </p:txBody>
          </p:sp>
          <p:sp>
            <p:nvSpPr>
              <p:cNvPr id="31" name="object 14"/>
              <p:cNvSpPr/>
              <p:nvPr/>
            </p:nvSpPr>
            <p:spPr>
              <a:xfrm>
                <a:off x="4662552" y="5515028"/>
                <a:ext cx="121920" cy="125095"/>
              </a:xfrm>
              <a:custGeom>
                <a:avLst/>
                <a:gdLst/>
                <a:ahLst/>
                <a:cxnLst/>
                <a:rect l="l" t="t" r="r" b="b"/>
                <a:pathLst>
                  <a:path w="121920" h="125095">
                    <a:moveTo>
                      <a:pt x="0" y="62484"/>
                    </a:moveTo>
                    <a:lnTo>
                      <a:pt x="4792" y="38163"/>
                    </a:lnTo>
                    <a:lnTo>
                      <a:pt x="17859" y="18302"/>
                    </a:lnTo>
                    <a:lnTo>
                      <a:pt x="37236" y="4910"/>
                    </a:lnTo>
                    <a:lnTo>
                      <a:pt x="60960" y="0"/>
                    </a:lnTo>
                    <a:lnTo>
                      <a:pt x="84683" y="4910"/>
                    </a:lnTo>
                    <a:lnTo>
                      <a:pt x="104060" y="18302"/>
                    </a:lnTo>
                    <a:lnTo>
                      <a:pt x="117127" y="38163"/>
                    </a:lnTo>
                    <a:lnTo>
                      <a:pt x="121920" y="62484"/>
                    </a:lnTo>
                    <a:lnTo>
                      <a:pt x="117127" y="86804"/>
                    </a:lnTo>
                    <a:lnTo>
                      <a:pt x="104060" y="106665"/>
                    </a:lnTo>
                    <a:lnTo>
                      <a:pt x="84683" y="120057"/>
                    </a:lnTo>
                    <a:lnTo>
                      <a:pt x="60960" y="124968"/>
                    </a:lnTo>
                    <a:lnTo>
                      <a:pt x="37236" y="120057"/>
                    </a:lnTo>
                    <a:lnTo>
                      <a:pt x="17859" y="106665"/>
                    </a:lnTo>
                    <a:lnTo>
                      <a:pt x="4792" y="86804"/>
                    </a:lnTo>
                    <a:lnTo>
                      <a:pt x="0" y="62484"/>
                    </a:lnTo>
                    <a:close/>
                  </a:path>
                </a:pathLst>
              </a:custGeom>
              <a:ln w="12192">
                <a:solidFill>
                  <a:srgbClr val="787878"/>
                </a:solidFill>
              </a:ln>
            </p:spPr>
            <p:txBody>
              <a:bodyPr wrap="square" lIns="0" tIns="0" rIns="0" bIns="0" rtlCol="0"/>
              <a:lstStyle/>
              <a:p>
                <a:endParaRPr/>
              </a:p>
            </p:txBody>
          </p:sp>
          <p:sp>
            <p:nvSpPr>
              <p:cNvPr id="32" name="object 15"/>
              <p:cNvSpPr txBox="1"/>
              <p:nvPr/>
            </p:nvSpPr>
            <p:spPr>
              <a:xfrm>
                <a:off x="4611497" y="5612260"/>
                <a:ext cx="205104" cy="200055"/>
              </a:xfrm>
              <a:prstGeom prst="rect">
                <a:avLst/>
              </a:prstGeom>
            </p:spPr>
            <p:txBody>
              <a:bodyPr vert="horz" wrap="square" lIns="0" tIns="0" rIns="0" bIns="0" rtlCol="0">
                <a:spAutoFit/>
              </a:bodyPr>
              <a:lstStyle/>
              <a:p>
                <a:pPr marL="12700">
                  <a:lnSpc>
                    <a:spcPct val="100000"/>
                  </a:lnSpc>
                </a:pPr>
                <a:endParaRPr sz="1950" baseline="-14957" dirty="0">
                  <a:latin typeface="Cambria Math"/>
                  <a:cs typeface="Cambria Math"/>
                </a:endParaRPr>
              </a:p>
            </p:txBody>
          </p:sp>
          <p:sp>
            <p:nvSpPr>
              <p:cNvPr id="33" name="object 16"/>
              <p:cNvSpPr/>
              <p:nvPr/>
            </p:nvSpPr>
            <p:spPr>
              <a:xfrm>
                <a:off x="5413883" y="5508933"/>
                <a:ext cx="121920" cy="125095"/>
              </a:xfrm>
              <a:custGeom>
                <a:avLst/>
                <a:gdLst/>
                <a:ahLst/>
                <a:cxnLst/>
                <a:rect l="l" t="t" r="r" b="b"/>
                <a:pathLst>
                  <a:path w="121920" h="125095">
                    <a:moveTo>
                      <a:pt x="60960" y="0"/>
                    </a:moveTo>
                    <a:lnTo>
                      <a:pt x="37236" y="4910"/>
                    </a:lnTo>
                    <a:lnTo>
                      <a:pt x="17859" y="18302"/>
                    </a:lnTo>
                    <a:lnTo>
                      <a:pt x="4792" y="38163"/>
                    </a:lnTo>
                    <a:lnTo>
                      <a:pt x="0" y="62483"/>
                    </a:lnTo>
                    <a:lnTo>
                      <a:pt x="4792" y="86804"/>
                    </a:lnTo>
                    <a:lnTo>
                      <a:pt x="17859" y="106665"/>
                    </a:lnTo>
                    <a:lnTo>
                      <a:pt x="37236" y="120057"/>
                    </a:lnTo>
                    <a:lnTo>
                      <a:pt x="60960" y="124967"/>
                    </a:lnTo>
                    <a:lnTo>
                      <a:pt x="84683" y="120057"/>
                    </a:lnTo>
                    <a:lnTo>
                      <a:pt x="104060" y="106665"/>
                    </a:lnTo>
                    <a:lnTo>
                      <a:pt x="117127" y="86804"/>
                    </a:lnTo>
                    <a:lnTo>
                      <a:pt x="121919" y="62483"/>
                    </a:lnTo>
                    <a:lnTo>
                      <a:pt x="117127" y="38163"/>
                    </a:lnTo>
                    <a:lnTo>
                      <a:pt x="104060" y="18302"/>
                    </a:lnTo>
                    <a:lnTo>
                      <a:pt x="84683" y="4910"/>
                    </a:lnTo>
                    <a:lnTo>
                      <a:pt x="60960" y="0"/>
                    </a:lnTo>
                    <a:close/>
                  </a:path>
                </a:pathLst>
              </a:custGeom>
              <a:solidFill>
                <a:srgbClr val="6FAC46"/>
              </a:solidFill>
            </p:spPr>
            <p:txBody>
              <a:bodyPr wrap="square" lIns="0" tIns="0" rIns="0" bIns="0" rtlCol="0"/>
              <a:lstStyle/>
              <a:p>
                <a:endParaRPr/>
              </a:p>
            </p:txBody>
          </p:sp>
          <p:sp>
            <p:nvSpPr>
              <p:cNvPr id="34" name="object 17"/>
              <p:cNvSpPr/>
              <p:nvPr/>
            </p:nvSpPr>
            <p:spPr>
              <a:xfrm>
                <a:off x="5413883" y="5508933"/>
                <a:ext cx="121920" cy="125095"/>
              </a:xfrm>
              <a:custGeom>
                <a:avLst/>
                <a:gdLst/>
                <a:ahLst/>
                <a:cxnLst/>
                <a:rect l="l" t="t" r="r" b="b"/>
                <a:pathLst>
                  <a:path w="121920" h="125095">
                    <a:moveTo>
                      <a:pt x="0" y="62483"/>
                    </a:moveTo>
                    <a:lnTo>
                      <a:pt x="4792" y="38163"/>
                    </a:lnTo>
                    <a:lnTo>
                      <a:pt x="17859" y="18302"/>
                    </a:lnTo>
                    <a:lnTo>
                      <a:pt x="37236" y="4910"/>
                    </a:lnTo>
                    <a:lnTo>
                      <a:pt x="60960" y="0"/>
                    </a:lnTo>
                    <a:lnTo>
                      <a:pt x="84683" y="4910"/>
                    </a:lnTo>
                    <a:lnTo>
                      <a:pt x="104060" y="18302"/>
                    </a:lnTo>
                    <a:lnTo>
                      <a:pt x="117127" y="38163"/>
                    </a:lnTo>
                    <a:lnTo>
                      <a:pt x="121919" y="62483"/>
                    </a:lnTo>
                    <a:lnTo>
                      <a:pt x="117127" y="86804"/>
                    </a:lnTo>
                    <a:lnTo>
                      <a:pt x="104060" y="106665"/>
                    </a:lnTo>
                    <a:lnTo>
                      <a:pt x="84683" y="120057"/>
                    </a:lnTo>
                    <a:lnTo>
                      <a:pt x="60960" y="124967"/>
                    </a:lnTo>
                    <a:lnTo>
                      <a:pt x="37236" y="120057"/>
                    </a:lnTo>
                    <a:lnTo>
                      <a:pt x="17859" y="106665"/>
                    </a:lnTo>
                    <a:lnTo>
                      <a:pt x="4792" y="86804"/>
                    </a:lnTo>
                    <a:lnTo>
                      <a:pt x="0" y="62483"/>
                    </a:lnTo>
                    <a:close/>
                  </a:path>
                </a:pathLst>
              </a:custGeom>
              <a:ln w="12192">
                <a:solidFill>
                  <a:srgbClr val="787878"/>
                </a:solidFill>
              </a:ln>
            </p:spPr>
            <p:txBody>
              <a:bodyPr wrap="square" lIns="0" tIns="0" rIns="0" bIns="0" rtlCol="0"/>
              <a:lstStyle/>
              <a:p>
                <a:endParaRPr/>
              </a:p>
            </p:txBody>
          </p:sp>
          <p:sp>
            <p:nvSpPr>
              <p:cNvPr id="35" name="object 20"/>
              <p:cNvSpPr/>
              <p:nvPr/>
            </p:nvSpPr>
            <p:spPr>
              <a:xfrm>
                <a:off x="2535048" y="5508933"/>
                <a:ext cx="123825" cy="125095"/>
              </a:xfrm>
              <a:custGeom>
                <a:avLst/>
                <a:gdLst/>
                <a:ahLst/>
                <a:cxnLst/>
                <a:rect l="l" t="t" r="r" b="b"/>
                <a:pathLst>
                  <a:path w="123825" h="125095">
                    <a:moveTo>
                      <a:pt x="61721" y="0"/>
                    </a:moveTo>
                    <a:lnTo>
                      <a:pt x="37718" y="4910"/>
                    </a:lnTo>
                    <a:lnTo>
                      <a:pt x="18097" y="18302"/>
                    </a:lnTo>
                    <a:lnTo>
                      <a:pt x="4857" y="38163"/>
                    </a:lnTo>
                    <a:lnTo>
                      <a:pt x="0" y="62483"/>
                    </a:lnTo>
                    <a:lnTo>
                      <a:pt x="4857" y="86804"/>
                    </a:lnTo>
                    <a:lnTo>
                      <a:pt x="18097" y="106665"/>
                    </a:lnTo>
                    <a:lnTo>
                      <a:pt x="37718" y="120057"/>
                    </a:lnTo>
                    <a:lnTo>
                      <a:pt x="61721" y="124967"/>
                    </a:lnTo>
                    <a:lnTo>
                      <a:pt x="85724" y="120057"/>
                    </a:lnTo>
                    <a:lnTo>
                      <a:pt x="105346" y="106665"/>
                    </a:lnTo>
                    <a:lnTo>
                      <a:pt x="118586" y="86804"/>
                    </a:lnTo>
                    <a:lnTo>
                      <a:pt x="123443" y="62483"/>
                    </a:lnTo>
                    <a:lnTo>
                      <a:pt x="118586" y="38163"/>
                    </a:lnTo>
                    <a:lnTo>
                      <a:pt x="105346" y="18302"/>
                    </a:lnTo>
                    <a:lnTo>
                      <a:pt x="85725" y="4910"/>
                    </a:lnTo>
                    <a:lnTo>
                      <a:pt x="61721" y="0"/>
                    </a:lnTo>
                    <a:close/>
                  </a:path>
                </a:pathLst>
              </a:custGeom>
              <a:solidFill>
                <a:srgbClr val="FF0000"/>
              </a:solidFill>
            </p:spPr>
            <p:txBody>
              <a:bodyPr wrap="square" lIns="0" tIns="0" rIns="0" bIns="0" rtlCol="0"/>
              <a:lstStyle/>
              <a:p>
                <a:endParaRPr/>
              </a:p>
            </p:txBody>
          </p:sp>
          <p:sp>
            <p:nvSpPr>
              <p:cNvPr id="36" name="object 21"/>
              <p:cNvSpPr/>
              <p:nvPr/>
            </p:nvSpPr>
            <p:spPr>
              <a:xfrm>
                <a:off x="2535048" y="5508933"/>
                <a:ext cx="123825" cy="125095"/>
              </a:xfrm>
              <a:custGeom>
                <a:avLst/>
                <a:gdLst/>
                <a:ahLst/>
                <a:cxnLst/>
                <a:rect l="l" t="t" r="r" b="b"/>
                <a:pathLst>
                  <a:path w="123825" h="125095">
                    <a:moveTo>
                      <a:pt x="0" y="62483"/>
                    </a:moveTo>
                    <a:lnTo>
                      <a:pt x="4857" y="38163"/>
                    </a:lnTo>
                    <a:lnTo>
                      <a:pt x="18097" y="18302"/>
                    </a:lnTo>
                    <a:lnTo>
                      <a:pt x="37718" y="4910"/>
                    </a:lnTo>
                    <a:lnTo>
                      <a:pt x="61721" y="0"/>
                    </a:lnTo>
                    <a:lnTo>
                      <a:pt x="85725" y="4910"/>
                    </a:lnTo>
                    <a:lnTo>
                      <a:pt x="105346" y="18302"/>
                    </a:lnTo>
                    <a:lnTo>
                      <a:pt x="118586" y="38163"/>
                    </a:lnTo>
                    <a:lnTo>
                      <a:pt x="123443" y="62483"/>
                    </a:lnTo>
                    <a:lnTo>
                      <a:pt x="118586" y="86804"/>
                    </a:lnTo>
                    <a:lnTo>
                      <a:pt x="105346" y="106665"/>
                    </a:lnTo>
                    <a:lnTo>
                      <a:pt x="85724" y="120057"/>
                    </a:lnTo>
                    <a:lnTo>
                      <a:pt x="61721" y="124967"/>
                    </a:lnTo>
                    <a:lnTo>
                      <a:pt x="37718" y="120057"/>
                    </a:lnTo>
                    <a:lnTo>
                      <a:pt x="18097" y="106665"/>
                    </a:lnTo>
                    <a:lnTo>
                      <a:pt x="4857" y="86804"/>
                    </a:lnTo>
                    <a:lnTo>
                      <a:pt x="0" y="62483"/>
                    </a:lnTo>
                    <a:close/>
                  </a:path>
                </a:pathLst>
              </a:custGeom>
              <a:ln w="12191">
                <a:solidFill>
                  <a:srgbClr val="787878"/>
                </a:solidFill>
              </a:ln>
            </p:spPr>
            <p:txBody>
              <a:bodyPr wrap="square" lIns="0" tIns="0" rIns="0" bIns="0" rtlCol="0"/>
              <a:lstStyle/>
              <a:p>
                <a:endParaRPr/>
              </a:p>
            </p:txBody>
          </p:sp>
          <p:sp>
            <p:nvSpPr>
              <p:cNvPr id="37" name="object 22"/>
              <p:cNvSpPr txBox="1"/>
              <p:nvPr/>
            </p:nvSpPr>
            <p:spPr>
              <a:xfrm>
                <a:off x="2484883" y="5606469"/>
                <a:ext cx="247650" cy="320675"/>
              </a:xfrm>
              <a:prstGeom prst="rect">
                <a:avLst/>
              </a:prstGeom>
            </p:spPr>
            <p:txBody>
              <a:bodyPr vert="horz" wrap="square" lIns="0" tIns="0" rIns="0" bIns="0" rtlCol="0">
                <a:spAutoFit/>
              </a:bodyPr>
              <a:lstStyle/>
              <a:p>
                <a:pPr marL="12700">
                  <a:lnSpc>
                    <a:spcPct val="100000"/>
                  </a:lnSpc>
                </a:pPr>
                <a:r>
                  <a:rPr sz="1800" spc="-15" dirty="0">
                    <a:solidFill>
                      <a:srgbClr val="212A35"/>
                    </a:solidFill>
                    <a:latin typeface="Cambria Math"/>
                    <a:cs typeface="Cambria Math"/>
                  </a:rPr>
                  <a:t>𝑥</a:t>
                </a:r>
                <a:r>
                  <a:rPr sz="1950" spc="217" baseline="-14957" dirty="0">
                    <a:solidFill>
                      <a:srgbClr val="212A35"/>
                    </a:solidFill>
                    <a:latin typeface="Cambria Math"/>
                    <a:cs typeface="Cambria Math"/>
                  </a:rPr>
                  <a:t>𝑘</a:t>
                </a:r>
                <a:endParaRPr sz="1950" baseline="-14957" dirty="0">
                  <a:latin typeface="Cambria Math"/>
                  <a:cs typeface="Cambria Math"/>
                </a:endParaRPr>
              </a:p>
            </p:txBody>
          </p:sp>
          <p:sp>
            <p:nvSpPr>
              <p:cNvPr id="38" name="직사각형 37"/>
              <p:cNvSpPr/>
              <p:nvPr/>
            </p:nvSpPr>
            <p:spPr>
              <a:xfrm>
                <a:off x="4524258" y="5587433"/>
                <a:ext cx="398507" cy="369332"/>
              </a:xfrm>
              <a:prstGeom prst="rect">
                <a:avLst/>
              </a:prstGeom>
            </p:spPr>
            <p:txBody>
              <a:bodyPr wrap="none">
                <a:spAutoFit/>
              </a:bodyPr>
              <a:lstStyle/>
              <a:p>
                <a:r>
                  <a:rPr lang="ko-KR" altLang="en-US" spc="-20" dirty="0" smtClean="0">
                    <a:solidFill>
                      <a:srgbClr val="212A35"/>
                    </a:solidFill>
                    <a:latin typeface="+mn-ea"/>
                    <a:cs typeface="Cambria Math"/>
                  </a:rPr>
                  <a:t>𝑥</a:t>
                </a:r>
                <a:r>
                  <a:rPr lang="ko-KR" altLang="en-US" spc="525" baseline="-16081" dirty="0" smtClean="0">
                    <a:solidFill>
                      <a:srgbClr val="212A35"/>
                    </a:solidFill>
                    <a:latin typeface="+mn-ea"/>
                    <a:cs typeface="Cambria Math"/>
                  </a:rPr>
                  <a:t>𝑖</a:t>
                </a:r>
                <a:endParaRPr lang="ko-KR" altLang="en-US" dirty="0"/>
              </a:p>
            </p:txBody>
          </p:sp>
          <p:sp>
            <p:nvSpPr>
              <p:cNvPr id="39" name="직사각형 38"/>
              <p:cNvSpPr/>
              <p:nvPr/>
            </p:nvSpPr>
            <p:spPr>
              <a:xfrm>
                <a:off x="5322924" y="5576989"/>
                <a:ext cx="425758" cy="369332"/>
              </a:xfrm>
              <a:prstGeom prst="rect">
                <a:avLst/>
              </a:prstGeom>
            </p:spPr>
            <p:txBody>
              <a:bodyPr wrap="none">
                <a:spAutoFit/>
              </a:bodyPr>
              <a:lstStyle/>
              <a:p>
                <a:r>
                  <a:rPr lang="ko-KR" altLang="en-US" spc="-250" dirty="0" smtClean="0">
                    <a:solidFill>
                      <a:srgbClr val="212A35"/>
                    </a:solidFill>
                    <a:latin typeface="+mn-ea"/>
                    <a:cs typeface="Cambria Math"/>
                  </a:rPr>
                  <a:t>𝑥</a:t>
                </a:r>
                <a:r>
                  <a:rPr lang="ko-KR" altLang="en-US" spc="1095" baseline="-16081" dirty="0" smtClean="0">
                    <a:solidFill>
                      <a:srgbClr val="212A35"/>
                    </a:solidFill>
                    <a:latin typeface="+mn-ea"/>
                    <a:cs typeface="Cambria Math"/>
                  </a:rPr>
                  <a:t>𝑗</a:t>
                </a:r>
                <a:endParaRPr lang="ko-KR" altLang="en-US" dirty="0"/>
              </a:p>
            </p:txBody>
          </p:sp>
        </p:grpSp>
        <p:sp>
          <p:nvSpPr>
            <p:cNvPr id="2" name="직사각형 1"/>
            <p:cNvSpPr/>
            <p:nvPr/>
          </p:nvSpPr>
          <p:spPr>
            <a:xfrm>
              <a:off x="5439401" y="4563533"/>
              <a:ext cx="883141" cy="203200"/>
            </a:xfrm>
            <a:prstGeom prst="rect">
              <a:avLst/>
            </a:prstGeom>
            <a:noFill/>
            <a:ln w="19050">
              <a:solidFill>
                <a:srgbClr val="B7C6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879029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a:latin typeface="HY헤드라인M" panose="02030600000101010101" pitchFamily="18" charset="-127"/>
                <a:ea typeface="HY헤드라인M" panose="02030600000101010101" pitchFamily="18" charset="-127"/>
              </a:rPr>
              <a:t>8</a:t>
            </a: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02</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lvl="0">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Methods (3)</a:t>
            </a:r>
            <a:endParaRPr lang="en-US" altLang="ko-KR" sz="3200" dirty="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endParaRP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4" y="917160"/>
            <a:ext cx="7402100"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DBSCAN </a:t>
            </a:r>
            <a:r>
              <a:rPr lang="en-US" altLang="ko-KR"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(Density Based Spatial Clustering of Applications with Noise)</a:t>
            </a:r>
            <a:endPar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mc:AlternateContent xmlns:mc="http://schemas.openxmlformats.org/markup-compatibility/2006" xmlns:a14="http://schemas.microsoft.com/office/drawing/2010/main">
        <mc:Choice Requires="a14">
          <p:sp>
            <p:nvSpPr>
              <p:cNvPr id="48" name="직사각형 47"/>
              <p:cNvSpPr/>
              <p:nvPr/>
            </p:nvSpPr>
            <p:spPr>
              <a:xfrm>
                <a:off x="479653" y="1794800"/>
                <a:ext cx="8059571" cy="1984112"/>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같은 군집 내의 데이터들은 밀도가 높게 </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위치해 있다는 가정을 바탕으로 </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주변데이터들의 </a:t>
                </a: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밀도를 이용해 군집</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을 생성해 나가는 알고리즘</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한 데이터 벡터로부터 거리</a:t>
                </a:r>
                <a:r>
                  <a:rPr lang="ko-KR" altLang="en-US"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14:m>
                  <m:oMath xmlns:m="http://schemas.openxmlformats.org/officeDocument/2006/math">
                    <m:r>
                      <a:rPr lang="ko-KR" altLang="en-US" sz="1600">
                        <a:ln>
                          <a:solidFill>
                            <a:schemeClr val="accent1">
                              <a:alpha val="0"/>
                            </a:schemeClr>
                          </a:solidFill>
                        </a:ln>
                        <a:solidFill>
                          <a:srgbClr val="344851"/>
                        </a:solidFill>
                        <a:latin typeface="Cambria Math" panose="02040503050406030204" pitchFamily="18" charset="0"/>
                        <a:ea typeface="아리따-돋움(TTF)-SemiBold" panose="02020603020101020101" pitchFamily="18" charset="-127"/>
                      </a:rPr>
                      <m:t>𝜖</m:t>
                    </m:r>
                    <m:r>
                      <a:rPr lang="en-US" altLang="ko-KR" sz="1600">
                        <a:ln>
                          <a:solidFill>
                            <a:schemeClr val="accent1">
                              <a:alpha val="0"/>
                            </a:schemeClr>
                          </a:solidFill>
                        </a:ln>
                        <a:solidFill>
                          <a:srgbClr val="344851"/>
                        </a:solidFill>
                        <a:latin typeface="Cambria Math" panose="02040503050406030204" pitchFamily="18" charset="0"/>
                        <a:ea typeface="아리따-돋움(TTF)-SemiBold" panose="02020603020101020101" pitchFamily="18" charset="-127"/>
                      </a:rPr>
                      <m:t> </m:t>
                    </m:r>
                  </m:oMath>
                </a14:m>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내에 위치한 다른 데이터 벡터들의 수가</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14:m>
                  <m:oMath xmlns:m="http://schemas.openxmlformats.org/officeDocument/2006/math">
                    <m:r>
                      <a:rPr lang="en-US" altLang="ko-KR" sz="1600">
                        <a:ln>
                          <a:solidFill>
                            <a:schemeClr val="accent1">
                              <a:alpha val="0"/>
                            </a:schemeClr>
                          </a:solidFill>
                        </a:ln>
                        <a:solidFill>
                          <a:srgbClr val="344851"/>
                        </a:solidFill>
                        <a:latin typeface="Cambria Math" panose="02040503050406030204" pitchFamily="18" charset="0"/>
                        <a:ea typeface="아리따-돋움(TTF)-SemiBold" panose="02020603020101020101" pitchFamily="18" charset="-127"/>
                      </a:rPr>
                      <m:t>𝑛</m:t>
                    </m:r>
                    <m:r>
                      <a:rPr lang="ko-KR" altLang="en-US" sz="1600" i="1">
                        <a:ln>
                          <a:solidFill>
                            <a:schemeClr val="accent1">
                              <a:alpha val="0"/>
                            </a:schemeClr>
                          </a:solidFill>
                        </a:ln>
                        <a:solidFill>
                          <a:srgbClr val="344851"/>
                        </a:solidFill>
                        <a:latin typeface="Cambria Math" panose="02040503050406030204" pitchFamily="18" charset="0"/>
                        <a:ea typeface="아리따-돋움(TTF)-SemiBold" panose="02020603020101020101" pitchFamily="18" charset="-127"/>
                      </a:rPr>
                      <m:t>보</m:t>
                    </m:r>
                  </m:oMath>
                </a14:m>
                <a:r>
                  <a:rPr lang="ko-KR" altLang="en-US" sz="1600"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다 클 경우 하나의 군집으로 </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생성</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a:p>
                <a:pPr algn="ctr">
                  <a:lnSpc>
                    <a:spcPct val="150000"/>
                  </a:lnSpc>
                </a:pPr>
                <a:r>
                  <a:rPr lang="ko-KR" altLang="en-US" sz="1600" b="1" dirty="0" smtClean="0">
                    <a:ln>
                      <a:solidFill>
                        <a:schemeClr val="accent1">
                          <a:alpha val="0"/>
                        </a:schemeClr>
                      </a:solidFill>
                    </a:ln>
                    <a:solidFill>
                      <a:srgbClr val="BF443B"/>
                    </a:solidFill>
                    <a:latin typeface="아리따-돋움(TTF)-SemiBold" panose="02020603020101020101" pitchFamily="18" charset="-127"/>
                    <a:ea typeface="아리따-돋움(TTF)-SemiBold" panose="02020603020101020101" pitchFamily="18" charset="-127"/>
                  </a:rPr>
                  <a:t>임의의 모형으로 분류</a:t>
                </a:r>
                <a:r>
                  <a:rPr lang="ko-KR" altLang="en-US"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할 수 있다는 장점이 있음</a:t>
                </a: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mc:Choice>
        <mc:Fallback xmlns="">
          <p:sp>
            <p:nvSpPr>
              <p:cNvPr id="48" name="직사각형 47"/>
              <p:cNvSpPr>
                <a:spLocks noRot="1" noChangeAspect="1" noMove="1" noResize="1" noEditPoints="1" noAdjustHandles="1" noChangeArrowheads="1" noChangeShapeType="1" noTextEdit="1"/>
              </p:cNvSpPr>
              <p:nvPr/>
            </p:nvSpPr>
            <p:spPr>
              <a:xfrm>
                <a:off x="479653" y="1794800"/>
                <a:ext cx="8059571" cy="1984112"/>
              </a:xfrm>
              <a:prstGeom prst="rect">
                <a:avLst/>
              </a:prstGeom>
              <a:blipFill rotWithShape="0">
                <a:blip r:embed="rId3"/>
                <a:stretch>
                  <a:fillRect/>
                </a:stretch>
              </a:blipFill>
              <a:ln w="38100">
                <a:solidFill>
                  <a:srgbClr val="B7C6A7"/>
                </a:solidFill>
              </a:ln>
            </p:spPr>
            <p:txBody>
              <a:bodyPr/>
              <a:lstStyle/>
              <a:p>
                <a:r>
                  <a:rPr lang="ko-KR" altLang="en-US">
                    <a:noFill/>
                  </a:rPr>
                  <a:t> </a:t>
                </a:r>
              </a:p>
            </p:txBody>
          </p:sp>
        </mc:Fallback>
      </mc:AlternateContent>
      <p:sp>
        <p:nvSpPr>
          <p:cNvPr id="49" name="직사각형 48"/>
          <p:cNvSpPr/>
          <p:nvPr/>
        </p:nvSpPr>
        <p:spPr>
          <a:xfrm>
            <a:off x="647112" y="1612941"/>
            <a:ext cx="1291755"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DBSCAN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pic>
        <p:nvPicPr>
          <p:cNvPr id="1026" name="Picture 2" descr="https://i.stack.imgur.com/5aik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0691" y="3960771"/>
            <a:ext cx="3297218" cy="2378322"/>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4950066" y="3859824"/>
            <a:ext cx="1299332" cy="5275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79574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직선 연결선 8"/>
          <p:cNvCxnSpPr/>
          <p:nvPr/>
        </p:nvCxnSpPr>
        <p:spPr>
          <a:xfrm>
            <a:off x="347518" y="6561200"/>
            <a:ext cx="5799282" cy="0"/>
          </a:xfrm>
          <a:prstGeom prst="line">
            <a:avLst/>
          </a:prstGeom>
          <a:ln w="25400">
            <a:solidFill>
              <a:srgbClr val="344851"/>
            </a:solidFill>
          </a:ln>
        </p:spPr>
        <p:style>
          <a:lnRef idx="1">
            <a:schemeClr val="accent1"/>
          </a:lnRef>
          <a:fillRef idx="0">
            <a:schemeClr val="accent1"/>
          </a:fillRef>
          <a:effectRef idx="0">
            <a:schemeClr val="accent1"/>
          </a:effectRef>
          <a:fontRef idx="minor">
            <a:schemeClr val="tx1"/>
          </a:fontRef>
        </p:style>
      </p:cxnSp>
      <p:sp>
        <p:nvSpPr>
          <p:cNvPr id="11" name="슬라이드 번호 개체 틀 4"/>
          <p:cNvSpPr>
            <a:spLocks noGrp="1"/>
          </p:cNvSpPr>
          <p:nvPr>
            <p:ph type="sldNum" sz="quarter" idx="4294967295"/>
          </p:nvPr>
        </p:nvSpPr>
        <p:spPr>
          <a:xfrm>
            <a:off x="8263908" y="6383724"/>
            <a:ext cx="637310" cy="307777"/>
          </a:xfrm>
          <a:prstGeom prst="rect">
            <a:avLst/>
          </a:prstGeom>
        </p:spPr>
        <p:txBody>
          <a:bodyPr/>
          <a:lstStyle>
            <a:lvl1pPr>
              <a:defRPr lang="ko-KR" altLang="en-US" sz="1400" kern="1200" baseline="0" smtClean="0">
                <a:ln>
                  <a:solidFill>
                    <a:srgbClr val="B7C6A7">
                      <a:alpha val="0"/>
                    </a:srgbClr>
                  </a:solidFill>
                </a:ln>
                <a:solidFill>
                  <a:srgbClr val="344851"/>
                </a:solidFill>
                <a:latin typeface="다음_Regular" panose="02000603060000000000" pitchFamily="2" charset="-127"/>
                <a:ea typeface="다음_Regular" panose="02000603060000000000" pitchFamily="2" charset="-127"/>
                <a:cs typeface="+mn-cs"/>
              </a:defRPr>
            </a:lvl1pPr>
          </a:lstStyle>
          <a:p>
            <a:pPr algn="ctr"/>
            <a:r>
              <a:rPr lang="en-US" dirty="0">
                <a:latin typeface="HY헤드라인M" panose="02030600000101010101" pitchFamily="18" charset="-127"/>
                <a:ea typeface="HY헤드라인M" panose="02030600000101010101" pitchFamily="18" charset="-127"/>
              </a:rPr>
              <a:t>9</a:t>
            </a:r>
          </a:p>
        </p:txBody>
      </p:sp>
      <p:sp>
        <p:nvSpPr>
          <p:cNvPr id="12" name="직사각형 11"/>
          <p:cNvSpPr/>
          <p:nvPr/>
        </p:nvSpPr>
        <p:spPr>
          <a:xfrm>
            <a:off x="203200" y="209550"/>
            <a:ext cx="8712200" cy="1181100"/>
          </a:xfrm>
          <a:prstGeom prst="rect">
            <a:avLst/>
          </a:prstGeom>
          <a:solidFill>
            <a:srgbClr val="344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200000"/>
              </a:lnSpc>
            </a:pPr>
            <a:r>
              <a:rPr lang="en-US" altLang="ko-KR" sz="28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endParaRPr lang="en-US" altLang="ko-KR" sz="2800" baseline="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endParaRPr>
          </a:p>
        </p:txBody>
      </p:sp>
      <p:sp>
        <p:nvSpPr>
          <p:cNvPr id="13" name="TextBox 12"/>
          <p:cNvSpPr txBox="1"/>
          <p:nvPr/>
        </p:nvSpPr>
        <p:spPr>
          <a:xfrm>
            <a:off x="376093" y="323562"/>
            <a:ext cx="662361" cy="584775"/>
          </a:xfrm>
          <a:prstGeom prst="rect">
            <a:avLst/>
          </a:prstGeom>
          <a:noFill/>
        </p:spPr>
        <p:txBody>
          <a:bodyPr wrap="non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HY헤드라인M" panose="02030600000101010101" pitchFamily="18" charset="-127"/>
                <a:ea typeface="HY헤드라인M" panose="02030600000101010101" pitchFamily="18" charset="-127"/>
              </a:rPr>
              <a:t>03</a:t>
            </a:r>
          </a:p>
        </p:txBody>
      </p:sp>
      <p:sp>
        <p:nvSpPr>
          <p:cNvPr id="14" name="TextBox 13"/>
          <p:cNvSpPr txBox="1"/>
          <p:nvPr/>
        </p:nvSpPr>
        <p:spPr>
          <a:xfrm>
            <a:off x="1279407" y="323562"/>
            <a:ext cx="7825011" cy="584775"/>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3200" dirty="0" smtClean="0">
                <a:ln>
                  <a:solidFill>
                    <a:schemeClr val="accent1">
                      <a:shade val="50000"/>
                      <a:alpha val="0"/>
                    </a:schemeClr>
                  </a:solidFill>
                </a:ln>
                <a:solidFill>
                  <a:schemeClr val="bg1"/>
                </a:solidFill>
                <a:latin typeface="아리따-돋움(TTF)-Bold" panose="02020603020101020101" pitchFamily="18" charset="-127"/>
                <a:ea typeface="아리따-돋움(TTF)-Bold" panose="02020603020101020101" pitchFamily="18" charset="-127"/>
              </a:rPr>
              <a:t>Result</a:t>
            </a:r>
          </a:p>
        </p:txBody>
      </p:sp>
      <p:cxnSp>
        <p:nvCxnSpPr>
          <p:cNvPr id="15" name="직선 연결선 14"/>
          <p:cNvCxnSpPr/>
          <p:nvPr/>
        </p:nvCxnSpPr>
        <p:spPr>
          <a:xfrm>
            <a:off x="1095375" y="387062"/>
            <a:ext cx="0" cy="438438"/>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327033" y="917160"/>
            <a:ext cx="7574185" cy="400110"/>
          </a:xfrm>
          <a:prstGeom prst="rect">
            <a:avLst/>
          </a:prstGeom>
          <a:noFill/>
        </p:spPr>
        <p:txBody>
          <a:bodyPr wrap="square" rtlCol="0" anchor="ctr">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dirty="0" err="1"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CNN+Autoencoder</a:t>
            </a:r>
            <a:r>
              <a:rPr lang="ko-KR" altLang="en-US"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&amp;</a:t>
            </a:r>
            <a:r>
              <a:rPr lang="ko-KR" altLang="en-US"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  </a:t>
            </a:r>
            <a:r>
              <a:rPr lang="en-US" altLang="ko-KR" sz="2000" dirty="0" smtClean="0">
                <a:ln>
                  <a:solidFill>
                    <a:schemeClr val="accent1">
                      <a:shade val="50000"/>
                      <a:alpha val="0"/>
                    </a:schemeClr>
                  </a:solidFill>
                </a:ln>
                <a:solidFill>
                  <a:schemeClr val="bg1"/>
                </a:solidFill>
                <a:latin typeface="아리따-돋움(TTF)-SemiBold" panose="02020603020101020101" pitchFamily="18" charset="-127"/>
                <a:ea typeface="아리따-돋움(TTF)-SemiBold" panose="02020603020101020101" pitchFamily="18" charset="-127"/>
              </a:rPr>
              <a:t>t-SNE</a:t>
            </a:r>
          </a:p>
        </p:txBody>
      </p:sp>
      <p:pic>
        <p:nvPicPr>
          <p:cNvPr id="17" name="그림 16"/>
          <p:cNvPicPr>
            <a:picLocks noChangeAspect="1"/>
          </p:cNvPicPr>
          <p:nvPr/>
        </p:nvPicPr>
        <p:blipFill rotWithShape="1">
          <a:blip r:embed="rId2" cstate="print">
            <a:extLst>
              <a:ext uri="{28A0092B-C50C-407E-A947-70E740481C1C}">
                <a14:useLocalDpi xmlns:a14="http://schemas.microsoft.com/office/drawing/2010/main" val="0"/>
              </a:ext>
            </a:extLst>
          </a:blip>
          <a:srcRect l="37070" t="35677" r="37794" b="50289"/>
          <a:stretch/>
        </p:blipFill>
        <p:spPr>
          <a:xfrm>
            <a:off x="6246339" y="6409125"/>
            <a:ext cx="514840" cy="287439"/>
          </a:xfrm>
          <a:prstGeom prst="rect">
            <a:avLst/>
          </a:prstGeom>
        </p:spPr>
      </p:pic>
      <p:sp>
        <p:nvSpPr>
          <p:cNvPr id="18" name="TextBox 17"/>
          <p:cNvSpPr txBox="1"/>
          <p:nvPr/>
        </p:nvSpPr>
        <p:spPr>
          <a:xfrm>
            <a:off x="6682716" y="6382524"/>
            <a:ext cx="1856509" cy="307777"/>
          </a:xfrm>
          <a:prstGeom prst="rect">
            <a:avLst/>
          </a:prstGeom>
          <a:noFill/>
          <a:ln>
            <a:noFill/>
          </a:ln>
        </p:spPr>
        <p:txBody>
          <a:bodyPr wrap="square" rtlCol="0">
            <a:spAutoFit/>
          </a:bodyPr>
          <a:lstStyle/>
          <a:p>
            <a:pPr algn="ctr"/>
            <a:r>
              <a:rPr lang="en-US" altLang="ko-KR" sz="140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Data</a:t>
            </a:r>
            <a:r>
              <a:rPr lang="en-US" altLang="ko-KR" sz="1400" baseline="0" dirty="0" smtClean="0">
                <a:ln>
                  <a:solidFill>
                    <a:srgbClr val="B7C6A7">
                      <a:alpha val="0"/>
                    </a:srgbClr>
                  </a:solidFill>
                </a:ln>
                <a:solidFill>
                  <a:srgbClr val="344851"/>
                </a:solidFill>
                <a:latin typeface="HY헤드라인M" panose="02030600000101010101" pitchFamily="18" charset="-127"/>
                <a:ea typeface="HY헤드라인M" panose="02030600000101010101" pitchFamily="18" charset="-127"/>
              </a:rPr>
              <a:t> Science Lab</a:t>
            </a:r>
            <a:endParaRPr lang="ko-KR" altLang="en-US" sz="1400" dirty="0">
              <a:ln>
                <a:solidFill>
                  <a:srgbClr val="B7C6A7">
                    <a:alpha val="0"/>
                  </a:srgbClr>
                </a:solidFill>
              </a:ln>
              <a:solidFill>
                <a:srgbClr val="344851"/>
              </a:solidFill>
              <a:latin typeface="HY헤드라인M" panose="02030600000101010101" pitchFamily="18" charset="-127"/>
              <a:ea typeface="HY헤드라인M" panose="02030600000101010101" pitchFamily="18" charset="-127"/>
            </a:endParaRPr>
          </a:p>
        </p:txBody>
      </p:sp>
      <p:grpSp>
        <p:nvGrpSpPr>
          <p:cNvPr id="6" name="그룹 5"/>
          <p:cNvGrpSpPr/>
          <p:nvPr/>
        </p:nvGrpSpPr>
        <p:grpSpPr>
          <a:xfrm>
            <a:off x="1047285" y="1472394"/>
            <a:ext cx="7049431" cy="4824737"/>
            <a:chOff x="1255168" y="1472394"/>
            <a:chExt cx="7049431" cy="4824737"/>
          </a:xfrm>
        </p:grpSpPr>
        <p:grpSp>
          <p:nvGrpSpPr>
            <p:cNvPr id="5" name="그룹 4"/>
            <p:cNvGrpSpPr/>
            <p:nvPr/>
          </p:nvGrpSpPr>
          <p:grpSpPr>
            <a:xfrm>
              <a:off x="1255168" y="1472394"/>
              <a:ext cx="3291085" cy="4824737"/>
              <a:chOff x="1255168" y="1472394"/>
              <a:chExt cx="3291085" cy="4824737"/>
            </a:xfrm>
          </p:grpSpPr>
          <p:sp>
            <p:nvSpPr>
              <p:cNvPr id="27" name="직사각형 26"/>
              <p:cNvSpPr/>
              <p:nvPr/>
            </p:nvSpPr>
            <p:spPr>
              <a:xfrm>
                <a:off x="1255168" y="1649980"/>
                <a:ext cx="3291085" cy="4647151"/>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28" name="직사각형 27"/>
              <p:cNvSpPr/>
              <p:nvPr/>
            </p:nvSpPr>
            <p:spPr>
              <a:xfrm>
                <a:off x="1441607" y="1472394"/>
                <a:ext cx="1225393"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signal 1 ]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grpSp>
            <p:nvGrpSpPr>
              <p:cNvPr id="2" name="그룹 1"/>
              <p:cNvGrpSpPr/>
              <p:nvPr/>
            </p:nvGrpSpPr>
            <p:grpSpPr>
              <a:xfrm>
                <a:off x="1553708" y="1924050"/>
                <a:ext cx="2694004" cy="4283572"/>
                <a:chOff x="1655024" y="1924050"/>
                <a:chExt cx="2694004" cy="4283572"/>
              </a:xfrm>
            </p:grpSpPr>
            <p:pic>
              <p:nvPicPr>
                <p:cNvPr id="25" name="그림 24"/>
                <p:cNvPicPr>
                  <a:picLocks noChangeAspect="1"/>
                </p:cNvPicPr>
                <p:nvPr/>
              </p:nvPicPr>
              <p:blipFill rotWithShape="1">
                <a:blip r:embed="rId3">
                  <a:extLst>
                    <a:ext uri="{28A0092B-C50C-407E-A947-70E740481C1C}">
                      <a14:useLocalDpi xmlns:a14="http://schemas.microsoft.com/office/drawing/2010/main" val="0"/>
                    </a:ext>
                  </a:extLst>
                </a:blip>
                <a:srcRect l="6771" t="10212" r="8649" b="5163"/>
                <a:stretch/>
              </p:blipFill>
              <p:spPr>
                <a:xfrm>
                  <a:off x="1672902" y="4124325"/>
                  <a:ext cx="2645995" cy="1778895"/>
                </a:xfrm>
                <a:prstGeom prst="rect">
                  <a:avLst/>
                </a:prstGeom>
              </p:spPr>
            </p:pic>
            <p:pic>
              <p:nvPicPr>
                <p:cNvPr id="26" name="그림 25"/>
                <p:cNvPicPr>
                  <a:picLocks noChangeAspect="1"/>
                </p:cNvPicPr>
                <p:nvPr/>
              </p:nvPicPr>
              <p:blipFill rotWithShape="1">
                <a:blip r:embed="rId4">
                  <a:extLst>
                    <a:ext uri="{28A0092B-C50C-407E-A947-70E740481C1C}">
                      <a14:useLocalDpi xmlns:a14="http://schemas.microsoft.com/office/drawing/2010/main" val="0"/>
                    </a:ext>
                  </a:extLst>
                </a:blip>
                <a:srcRect l="653" t="2245" r="1290" b="2138"/>
                <a:stretch/>
              </p:blipFill>
              <p:spPr>
                <a:xfrm>
                  <a:off x="1655024" y="1924050"/>
                  <a:ext cx="2681751" cy="1734199"/>
                </a:xfrm>
                <a:prstGeom prst="rect">
                  <a:avLst/>
                </a:prstGeom>
              </p:spPr>
            </p:pic>
            <p:sp>
              <p:nvSpPr>
                <p:cNvPr id="31" name="직사각형 30"/>
                <p:cNvSpPr/>
                <p:nvPr/>
              </p:nvSpPr>
              <p:spPr>
                <a:xfrm>
                  <a:off x="1833270" y="3682678"/>
                  <a:ext cx="2515758" cy="276999"/>
                </a:xfrm>
                <a:prstGeom prst="rect">
                  <a:avLst/>
                </a:prstGeom>
                <a:solidFill>
                  <a:schemeClr val="bg1"/>
                </a:solidFill>
              </p:spPr>
              <p:txBody>
                <a:bodyPr wrap="square">
                  <a:spAutoFit/>
                </a:bodyPr>
                <a:lstStyle/>
                <a:p>
                  <a:pPr algn="ct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Raw data t-SNE </a:t>
                  </a:r>
                  <a:r>
                    <a:rPr lang="ko-KR" altLang="en-US"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적용</a:t>
                  </a: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a:t>
                  </a:r>
                  <a:endParaRPr lang="en-US" altLang="ko-KR" sz="1200" dirty="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endParaRPr>
                </a:p>
              </p:txBody>
            </p:sp>
            <p:sp>
              <p:nvSpPr>
                <p:cNvPr id="33" name="직사각형 32"/>
                <p:cNvSpPr/>
                <p:nvPr/>
              </p:nvSpPr>
              <p:spPr>
                <a:xfrm>
                  <a:off x="1823745" y="5930623"/>
                  <a:ext cx="2515758" cy="276999"/>
                </a:xfrm>
                <a:prstGeom prst="rect">
                  <a:avLst/>
                </a:prstGeom>
                <a:solidFill>
                  <a:schemeClr val="bg1"/>
                </a:solidFill>
              </p:spPr>
              <p:txBody>
                <a:bodyPr wrap="square">
                  <a:spAutoFit/>
                </a:bodyPr>
                <a:lstStyle/>
                <a:p>
                  <a:pPr algn="ct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a:t>
                  </a:r>
                  <a:r>
                    <a:rPr lang="en-US" altLang="ko-KR" sz="1200" dirty="0" err="1"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CNN+Autoencoder</a:t>
                  </a: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t-SNE </a:t>
                  </a:r>
                  <a:r>
                    <a:rPr lang="ko-KR" altLang="en-US"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적용</a:t>
                  </a: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a:t>
                  </a:r>
                  <a:endParaRPr lang="en-US" altLang="ko-KR" sz="1200" dirty="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endParaRPr>
                </a:p>
              </p:txBody>
            </p:sp>
          </p:grpSp>
        </p:grpSp>
        <p:grpSp>
          <p:nvGrpSpPr>
            <p:cNvPr id="4" name="그룹 3"/>
            <p:cNvGrpSpPr/>
            <p:nvPr/>
          </p:nvGrpSpPr>
          <p:grpSpPr>
            <a:xfrm>
              <a:off x="5013514" y="1472394"/>
              <a:ext cx="3291085" cy="4824737"/>
              <a:chOff x="5013514" y="1472394"/>
              <a:chExt cx="3291085" cy="4824737"/>
            </a:xfrm>
          </p:grpSpPr>
          <p:grpSp>
            <p:nvGrpSpPr>
              <p:cNvPr id="3" name="그룹 2"/>
              <p:cNvGrpSpPr/>
              <p:nvPr/>
            </p:nvGrpSpPr>
            <p:grpSpPr>
              <a:xfrm>
                <a:off x="5269015" y="1944117"/>
                <a:ext cx="2780082" cy="4257211"/>
                <a:chOff x="5050069" y="1944117"/>
                <a:chExt cx="2780082" cy="4257211"/>
              </a:xfrm>
            </p:grpSpPr>
            <p:pic>
              <p:nvPicPr>
                <p:cNvPr id="23" name="그림 22"/>
                <p:cNvPicPr>
                  <a:picLocks noChangeAspect="1"/>
                </p:cNvPicPr>
                <p:nvPr/>
              </p:nvPicPr>
              <p:blipFill rotWithShape="1">
                <a:blip r:embed="rId5">
                  <a:extLst>
                    <a:ext uri="{28A0092B-C50C-407E-A947-70E740481C1C}">
                      <a14:useLocalDpi xmlns:a14="http://schemas.microsoft.com/office/drawing/2010/main" val="0"/>
                    </a:ext>
                  </a:extLst>
                </a:blip>
                <a:srcRect l="5388" t="10506" r="8727" b="5078"/>
                <a:stretch/>
              </p:blipFill>
              <p:spPr>
                <a:xfrm>
                  <a:off x="5050069" y="4114255"/>
                  <a:ext cx="2780082" cy="1796773"/>
                </a:xfrm>
                <a:prstGeom prst="rect">
                  <a:avLst/>
                </a:prstGeom>
              </p:spPr>
            </p:pic>
            <p:pic>
              <p:nvPicPr>
                <p:cNvPr id="24" name="그림 23"/>
                <p:cNvPicPr>
                  <a:picLocks noChangeAspect="1"/>
                </p:cNvPicPr>
                <p:nvPr/>
              </p:nvPicPr>
              <p:blipFill rotWithShape="1">
                <a:blip r:embed="rId6">
                  <a:extLst>
                    <a:ext uri="{28A0092B-C50C-407E-A947-70E740481C1C}">
                      <a14:useLocalDpi xmlns:a14="http://schemas.microsoft.com/office/drawing/2010/main" val="0"/>
                    </a:ext>
                  </a:extLst>
                </a:blip>
                <a:srcRect l="1441" t="2046" r="1483" b="2829"/>
                <a:stretch/>
              </p:blipFill>
              <p:spPr>
                <a:xfrm>
                  <a:off x="5112642" y="1944117"/>
                  <a:ext cx="2654935" cy="1725260"/>
                </a:xfrm>
                <a:prstGeom prst="rect">
                  <a:avLst/>
                </a:prstGeom>
              </p:spPr>
            </p:pic>
            <p:sp>
              <p:nvSpPr>
                <p:cNvPr id="32" name="직사각형 31"/>
                <p:cNvSpPr/>
                <p:nvPr/>
              </p:nvSpPr>
              <p:spPr>
                <a:xfrm>
                  <a:off x="5277481" y="3682678"/>
                  <a:ext cx="2515758" cy="276999"/>
                </a:xfrm>
                <a:prstGeom prst="rect">
                  <a:avLst/>
                </a:prstGeom>
                <a:solidFill>
                  <a:schemeClr val="bg1"/>
                </a:solidFill>
              </p:spPr>
              <p:txBody>
                <a:bodyPr wrap="square">
                  <a:spAutoFit/>
                </a:bodyPr>
                <a:lstStyle/>
                <a:p>
                  <a:pPr algn="ct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Raw data t-SNE </a:t>
                  </a:r>
                  <a:r>
                    <a:rPr lang="ko-KR" altLang="en-US"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적용</a:t>
                  </a: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a:t>
                  </a:r>
                  <a:endParaRPr lang="en-US" altLang="ko-KR" sz="1200" dirty="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endParaRPr>
                </a:p>
              </p:txBody>
            </p:sp>
            <p:sp>
              <p:nvSpPr>
                <p:cNvPr id="34" name="직사각형 33"/>
                <p:cNvSpPr/>
                <p:nvPr/>
              </p:nvSpPr>
              <p:spPr>
                <a:xfrm>
                  <a:off x="5306056" y="5924329"/>
                  <a:ext cx="2515758" cy="276999"/>
                </a:xfrm>
                <a:prstGeom prst="rect">
                  <a:avLst/>
                </a:prstGeom>
                <a:solidFill>
                  <a:schemeClr val="bg1"/>
                </a:solidFill>
              </p:spPr>
              <p:txBody>
                <a:bodyPr wrap="square">
                  <a:spAutoFit/>
                </a:bodyPr>
                <a:lstStyle/>
                <a:p>
                  <a:pPr algn="ct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a:t>
                  </a:r>
                  <a:r>
                    <a:rPr lang="en-US" altLang="ko-KR" sz="1200" dirty="0" err="1"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CNN+Autoencoder</a:t>
                  </a: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t-SNE </a:t>
                  </a:r>
                  <a:r>
                    <a:rPr lang="ko-KR" altLang="en-US"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적용</a:t>
                  </a:r>
                  <a:r>
                    <a:rPr lang="en-US" altLang="ko-KR" sz="1200" dirty="0" smtClean="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rPr>
                    <a:t> ]</a:t>
                  </a:r>
                  <a:endParaRPr lang="en-US" altLang="ko-KR" sz="1200" dirty="0">
                    <a:ln>
                      <a:solidFill>
                        <a:schemeClr val="accent1">
                          <a:alpha val="0"/>
                        </a:schemeClr>
                      </a:solidFill>
                    </a:ln>
                    <a:solidFill>
                      <a:schemeClr val="tx1">
                        <a:lumMod val="95000"/>
                        <a:lumOff val="5000"/>
                      </a:schemeClr>
                    </a:solidFill>
                    <a:latin typeface="아리따-돋움(TTF)-SemiBold" panose="02020603020101020101" pitchFamily="18" charset="-127"/>
                    <a:ea typeface="아리따-돋움(TTF)-SemiBold" panose="02020603020101020101" pitchFamily="18" charset="-127"/>
                  </a:endParaRPr>
                </a:p>
              </p:txBody>
            </p:sp>
          </p:grpSp>
          <p:sp>
            <p:nvSpPr>
              <p:cNvPr id="36" name="직사각형 35"/>
              <p:cNvSpPr/>
              <p:nvPr/>
            </p:nvSpPr>
            <p:spPr>
              <a:xfrm>
                <a:off x="5013514" y="1649980"/>
                <a:ext cx="3291085" cy="4647151"/>
              </a:xfrm>
              <a:prstGeom prst="rect">
                <a:avLst/>
              </a:prstGeom>
              <a:noFill/>
              <a:ln w="38100">
                <a:solidFill>
                  <a:srgbClr val="B7C6A7"/>
                </a:solidFill>
              </a:ln>
            </p:spPr>
            <p:txBody>
              <a:bodyPr wrap="square" lIns="252000" tIns="180000" rIns="180000" bIns="180000" rtlCol="0" anchor="ctr">
                <a:noAutofit/>
              </a:bodyPr>
              <a:lstStyle/>
              <a:p>
                <a:pPr algn="ctr">
                  <a:lnSpc>
                    <a:spcPct val="150000"/>
                  </a:lnSpc>
                </a:pPr>
                <a:endParaRPr lang="en-US" altLang="ko-KR" sz="1600"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sp>
            <p:nvSpPr>
              <p:cNvPr id="37" name="직사각형 36"/>
              <p:cNvSpPr/>
              <p:nvPr/>
            </p:nvSpPr>
            <p:spPr>
              <a:xfrm>
                <a:off x="5199953" y="1472394"/>
                <a:ext cx="1225393" cy="369332"/>
              </a:xfrm>
              <a:prstGeom prst="rect">
                <a:avLst/>
              </a:prstGeom>
              <a:solidFill>
                <a:schemeClr val="bg1"/>
              </a:solidFill>
            </p:spPr>
            <p:txBody>
              <a:bodyPr wrap="square">
                <a:spAutoFit/>
              </a:bodyPr>
              <a:lstStyle/>
              <a:p>
                <a:pPr algn="ct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signal </a:t>
                </a:r>
                <a:r>
                  <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2</a:t>
                </a:r>
                <a:r>
                  <a:rPr lang="en-US" altLang="ko-KR" b="1" dirty="0" smtClean="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rPr>
                  <a:t> ]</a:t>
                </a:r>
                <a:endParaRPr lang="en-US" altLang="ko-KR" b="1" dirty="0">
                  <a:ln>
                    <a:solidFill>
                      <a:schemeClr val="accent1">
                        <a:alpha val="0"/>
                      </a:schemeClr>
                    </a:solidFill>
                  </a:ln>
                  <a:solidFill>
                    <a:srgbClr val="344851"/>
                  </a:solidFill>
                  <a:latin typeface="아리따-돋움(TTF)-SemiBold" panose="02020603020101020101" pitchFamily="18" charset="-127"/>
                  <a:ea typeface="아리따-돋움(TTF)-SemiBold" panose="02020603020101020101" pitchFamily="18" charset="-127"/>
                </a:endParaRPr>
              </a:p>
            </p:txBody>
          </p:sp>
        </p:grpSp>
      </p:grpSp>
    </p:spTree>
    <p:extLst>
      <p:ext uri="{BB962C8B-B14F-4D97-AF65-F5344CB8AC3E}">
        <p14:creationId xmlns:p14="http://schemas.microsoft.com/office/powerpoint/2010/main" val="4129080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1882</TotalTime>
  <Words>664</Words>
  <Application>Microsoft Office PowerPoint</Application>
  <PresentationFormat>화면 슬라이드 쇼(4:3)</PresentationFormat>
  <Paragraphs>202</Paragraphs>
  <Slides>17</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17</vt:i4>
      </vt:variant>
    </vt:vector>
  </HeadingPairs>
  <TitlesOfParts>
    <vt:vector size="27" baseType="lpstr">
      <vt:lpstr>Calibri</vt:lpstr>
      <vt:lpstr>Wingdings</vt:lpstr>
      <vt:lpstr>아리따-돋움(TTF)-SemiBold</vt:lpstr>
      <vt:lpstr>맑은 고딕</vt:lpstr>
      <vt:lpstr>Cambria Math</vt:lpstr>
      <vt:lpstr>Arial</vt:lpstr>
      <vt:lpstr>HY헤드라인M</vt:lpstr>
      <vt:lpstr>아리따-돋움(TTF)-Bold</vt:lpstr>
      <vt:lpstr>Calibri Light</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김수민</dc:creator>
  <cp:lastModifiedBy>Data</cp:lastModifiedBy>
  <cp:revision>56</cp:revision>
  <dcterms:created xsi:type="dcterms:W3CDTF">2017-05-22T07:03:56Z</dcterms:created>
  <dcterms:modified xsi:type="dcterms:W3CDTF">2017-05-25T00:59:40Z</dcterms:modified>
</cp:coreProperties>
</file>